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55" r:id="rId4"/>
    <p:sldId id="409" r:id="rId5"/>
    <p:sldId id="406" r:id="rId6"/>
    <p:sldId id="362" r:id="rId7"/>
    <p:sldId id="363" r:id="rId8"/>
    <p:sldId id="261" r:id="rId9"/>
    <p:sldId id="360" r:id="rId10"/>
    <p:sldId id="396" r:id="rId11"/>
    <p:sldId id="365" r:id="rId12"/>
    <p:sldId id="364" r:id="rId13"/>
    <p:sldId id="397" r:id="rId14"/>
    <p:sldId id="398" r:id="rId15"/>
    <p:sldId id="361" r:id="rId16"/>
    <p:sldId id="366" r:id="rId17"/>
    <p:sldId id="386" r:id="rId18"/>
    <p:sldId id="387" r:id="rId19"/>
    <p:sldId id="388" r:id="rId20"/>
    <p:sldId id="390" r:id="rId21"/>
    <p:sldId id="391" r:id="rId22"/>
    <p:sldId id="392" r:id="rId23"/>
    <p:sldId id="393" r:id="rId24"/>
    <p:sldId id="367" r:id="rId25"/>
    <p:sldId id="401" r:id="rId26"/>
    <p:sldId id="402" r:id="rId27"/>
    <p:sldId id="400" r:id="rId28"/>
    <p:sldId id="370" r:id="rId29"/>
    <p:sldId id="371" r:id="rId30"/>
    <p:sldId id="372" r:id="rId31"/>
    <p:sldId id="373" r:id="rId32"/>
    <p:sldId id="375" r:id="rId33"/>
    <p:sldId id="376" r:id="rId34"/>
    <p:sldId id="377" r:id="rId35"/>
    <p:sldId id="378" r:id="rId36"/>
    <p:sldId id="379" r:id="rId37"/>
    <p:sldId id="374" r:id="rId38"/>
    <p:sldId id="380" r:id="rId39"/>
    <p:sldId id="381" r:id="rId40"/>
    <p:sldId id="382" r:id="rId41"/>
    <p:sldId id="383" r:id="rId42"/>
    <p:sldId id="385" r:id="rId43"/>
    <p:sldId id="384" r:id="rId44"/>
    <p:sldId id="351" r:id="rId45"/>
    <p:sldId id="407" r:id="rId46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stage('Nexus Evaluate') {             steps {                </a:t>
            </a:r>
            <a:r>
              <a:rPr lang="en-US" altLang="zh-TW" dirty="0" err="1" smtClean="0"/>
              <a:t>nexusPolicyEvaluation</a:t>
            </a:r>
            <a:r>
              <a:rPr lang="en-US" altLang="zh-TW" dirty="0" smtClean="0"/>
              <a:t> (                    </a:t>
            </a:r>
            <a:r>
              <a:rPr lang="en-US" altLang="zh-TW" dirty="0" err="1" smtClean="0"/>
              <a:t>advancedProperties</a:t>
            </a:r>
            <a:r>
              <a:rPr lang="en-US" altLang="zh-TW" dirty="0" smtClean="0"/>
              <a:t>: '', //</a:t>
            </a:r>
            <a:r>
              <a:rPr lang="zh-TW" altLang="en-US" dirty="0" smtClean="0"/>
              <a:t>預設空白                    </a:t>
            </a:r>
            <a:r>
              <a:rPr lang="en-US" altLang="zh-TW" dirty="0" err="1" smtClean="0"/>
              <a:t>enableDebugLogging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是否開啟</a:t>
            </a:r>
            <a:r>
              <a:rPr lang="en-US" altLang="zh-TW" dirty="0" smtClean="0"/>
              <a:t>Debug log                    </a:t>
            </a:r>
            <a:r>
              <a:rPr lang="en-US" altLang="zh-TW" dirty="0" err="1" smtClean="0"/>
              <a:t>failBuildOnNetworkError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如果連不上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是否中斷 </a:t>
            </a:r>
            <a:r>
              <a:rPr lang="en-US" altLang="zh-TW" dirty="0" smtClean="0"/>
              <a:t>build                    </a:t>
            </a:r>
            <a:r>
              <a:rPr lang="en-US" altLang="zh-TW" dirty="0" err="1" smtClean="0"/>
              <a:t>iqApplication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unlts</a:t>
            </a:r>
            <a:r>
              <a:rPr lang="en-US" altLang="zh-TW" dirty="0" smtClean="0"/>
              <a:t>', //</a:t>
            </a:r>
            <a:r>
              <a:rPr lang="zh-TW" altLang="en-US" dirty="0" smtClean="0"/>
              <a:t>指定哪一個 </a:t>
            </a:r>
            <a:r>
              <a:rPr lang="en-US" altLang="zh-TW" dirty="0" smtClean="0"/>
              <a:t>IQ Server application </a:t>
            </a:r>
            <a:r>
              <a:rPr lang="zh-TW" altLang="en-US" dirty="0" smtClean="0"/>
              <a:t>做掃描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Gitlab</a:t>
            </a:r>
            <a:r>
              <a:rPr lang="en-US" altLang="zh-TW" dirty="0" smtClean="0"/>
              <a:t> Project Name)                    </a:t>
            </a:r>
            <a:r>
              <a:rPr lang="en-US" altLang="zh-TW" dirty="0" err="1" smtClean="0"/>
              <a:t>iqInstanceId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-dev', //Jenkins server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使用者                    </a:t>
            </a:r>
            <a:r>
              <a:rPr lang="en-US" altLang="zh-TW" dirty="0" err="1" smtClean="0"/>
              <a:t>iqScanPatterns</a:t>
            </a:r>
            <a:r>
              <a:rPr lang="en-US" altLang="zh-TW" dirty="0" smtClean="0"/>
              <a:t>: [[</a:t>
            </a:r>
            <a:r>
              <a:rPr lang="en-US" altLang="zh-TW" dirty="0" err="1" smtClean="0"/>
              <a:t>scanPattern</a:t>
            </a:r>
            <a:r>
              <a:rPr lang="en-US" altLang="zh-TW" dirty="0" smtClean="0"/>
              <a:t>: '**/target/*.jar'], [</a:t>
            </a:r>
            <a:r>
              <a:rPr lang="en-US" altLang="zh-TW" dirty="0" err="1" smtClean="0"/>
              <a:t>scanPattern</a:t>
            </a:r>
            <a:r>
              <a:rPr lang="en-US" altLang="zh-TW" dirty="0" smtClean="0"/>
              <a:t>: '**/target/*.war']], //</a:t>
            </a:r>
            <a:r>
              <a:rPr lang="zh-TW" altLang="en-US" dirty="0" smtClean="0"/>
              <a:t>要掃描的檔案路徑</a:t>
            </a:r>
            <a:r>
              <a:rPr lang="en-US" altLang="zh-TW" dirty="0" smtClean="0"/>
              <a:t>(</a:t>
            </a:r>
            <a:r>
              <a:rPr lang="zh-TW" altLang="en-US" dirty="0" smtClean="0"/>
              <a:t>這裡指掃描所有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下面的 </a:t>
            </a:r>
            <a:r>
              <a:rPr lang="en-US" altLang="zh-TW" dirty="0" smtClean="0"/>
              <a:t>Jar file)                    </a:t>
            </a:r>
            <a:r>
              <a:rPr lang="en-US" altLang="zh-TW" dirty="0" err="1" smtClean="0"/>
              <a:t>iqStage</a:t>
            </a:r>
            <a:r>
              <a:rPr lang="en-US" altLang="zh-TW" dirty="0" smtClean="0"/>
              <a:t>: 'build',                    </a:t>
            </a:r>
            <a:r>
              <a:rPr lang="en-US" altLang="zh-TW" dirty="0" err="1" smtClean="0"/>
              <a:t>jobCredentialsId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-lifecycle-scan'                 )            }            post {                failure {                    echo '</a:t>
            </a:r>
            <a:r>
              <a:rPr lang="zh-TW" altLang="en-US" dirty="0" smtClean="0"/>
              <a:t>偵測到違規中高風險檔案，中斷 </a:t>
            </a:r>
            <a:r>
              <a:rPr lang="en-US" altLang="zh-TW" dirty="0" smtClean="0"/>
              <a:t>pipeline </a:t>
            </a:r>
            <a:r>
              <a:rPr lang="zh-TW" altLang="en-US" dirty="0" smtClean="0"/>
              <a:t>執行，請至 </a:t>
            </a:r>
            <a:r>
              <a:rPr lang="en-US" altLang="zh-TW" dirty="0" smtClean="0"/>
              <a:t>Build# Log </a:t>
            </a:r>
            <a:r>
              <a:rPr lang="zh-TW" altLang="en-US" dirty="0" smtClean="0"/>
              <a:t>中查看掃描報告。</a:t>
            </a:r>
            <a:r>
              <a:rPr lang="en-US" altLang="zh-TW" dirty="0" smtClean="0"/>
              <a:t>'                }                success {                    echo '</a:t>
            </a:r>
            <a:r>
              <a:rPr lang="zh-TW" altLang="en-US" dirty="0" smtClean="0"/>
              <a:t>掃描成功，沒有偵測到違規風險檔案。</a:t>
            </a:r>
            <a:r>
              <a:rPr lang="en-US" altLang="zh-TW" dirty="0" smtClean="0"/>
              <a:t>'                }            }        }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1406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16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4561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988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446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7824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1075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6007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6877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9518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8953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0597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7688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9145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118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4393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0951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4969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0873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143000"/>
            <a:ext cx="45370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34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498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1965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1610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760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60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403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">
  <p:cSld name="Standard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rot="10800000" flipH="1">
            <a:off x="0" y="0"/>
            <a:ext cx="10080625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endParaRPr sz="148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315020" y="571500"/>
            <a:ext cx="8505527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248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315020" y="220980"/>
            <a:ext cx="453628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315011" marR="0" lvl="0" indent="-157505" algn="l" rtl="0">
              <a:lnSpc>
                <a:spcPct val="105000"/>
              </a:lnSpc>
              <a:spcBef>
                <a:spcPts val="8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sz="1102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630022" marR="0" lvl="1" indent="-227508" algn="l" rtl="0">
              <a:lnSpc>
                <a:spcPct val="105000"/>
              </a:lnSpc>
              <a:spcBef>
                <a:spcPts val="68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sz="1102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945032" marR="0" lvl="2" indent="-21350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102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260043" marR="0" lvl="3" indent="-22750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102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575054" marR="0" lvl="4" indent="-22750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37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1890065" marR="0" lvl="5" indent="-252009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2205076" marR="0" lvl="6" indent="-252009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2520086" marR="0" lvl="7" indent="-25200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2835097" marR="0" lvl="8" indent="-252008" algn="l" rtl="0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488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/>
          <p:nvPr/>
        </p:nvSpPr>
        <p:spPr>
          <a:xfrm rot="10800000" flipH="1">
            <a:off x="0" y="0"/>
            <a:ext cx="10082375" cy="12573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endParaRPr sz="148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75353" y="6515119"/>
            <a:ext cx="390066" cy="19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83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10.21.114.10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12508" y="2168640"/>
            <a:ext cx="4666771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Nexus IQ Server </a:t>
            </a:r>
            <a:r>
              <a:rPr lang="zh-TW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760" y="989083"/>
            <a:ext cx="935729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b="1" dirty="0" smtClean="0"/>
              <a:t>新專案（</a:t>
            </a:r>
            <a:r>
              <a:rPr lang="en-US" altLang="zh-TW" b="1" dirty="0" err="1" smtClean="0"/>
              <a:t>Gitlab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Project</a:t>
            </a:r>
            <a:r>
              <a:rPr lang="zh-TW" altLang="en-US" b="1" dirty="0" smtClean="0"/>
              <a:t>）若要使用 </a:t>
            </a:r>
            <a:r>
              <a:rPr lang="en-US" altLang="zh-TW" b="1" dirty="0" smtClean="0"/>
              <a:t>CICD</a:t>
            </a:r>
            <a:r>
              <a:rPr lang="zh-TW" altLang="en-US" b="1" dirty="0" smtClean="0"/>
              <a:t> 自動化部屬流程，可一</a:t>
            </a:r>
            <a:r>
              <a:rPr lang="zh-TW" altLang="en-US" b="1" dirty="0"/>
              <a:t>次</a:t>
            </a:r>
            <a:r>
              <a:rPr lang="zh-TW" altLang="en-US" b="1" dirty="0" smtClean="0"/>
              <a:t>申請以下權限：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open_unlts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底下有哪些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Project 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原則上命名規則為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開放系統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ncbs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新核心系統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Folder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底下有些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pipeline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同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project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的架構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申請建立新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IQ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讓所處科別帳號可以進行掃描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7194" y="5698065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s</a:t>
            </a:r>
            <a:r>
              <a:rPr lang="en-US" altLang="zh-TW" dirty="0" smtClean="0">
                <a:solidFill>
                  <a:srgbClr val="C00000"/>
                </a:solidFill>
              </a:rPr>
              <a:t>ystem</a:t>
            </a:r>
            <a:r>
              <a:rPr lang="zh-TW" altLang="en-US" dirty="0" smtClean="0">
                <a:solidFill>
                  <a:srgbClr val="C00000"/>
                </a:solidFill>
              </a:rPr>
              <a:t>_name </a:t>
            </a:r>
            <a:r>
              <a:rPr lang="en-US" altLang="zh-TW" dirty="0" smtClean="0">
                <a:solidFill>
                  <a:srgbClr val="C00000"/>
                </a:solidFill>
              </a:rPr>
              <a:t>: </a:t>
            </a:r>
            <a:r>
              <a:rPr lang="zh-TW" altLang="en-US" dirty="0" smtClean="0">
                <a:solidFill>
                  <a:srgbClr val="C00000"/>
                </a:solidFill>
              </a:rPr>
              <a:t>為系統別 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zh-TW" altLang="en-US" dirty="0" smtClean="0">
                <a:solidFill>
                  <a:srgbClr val="C00000"/>
                </a:solidFill>
              </a:rPr>
              <a:t>如 </a:t>
            </a:r>
            <a:r>
              <a:rPr lang="en-US" altLang="zh-TW" dirty="0" err="1" smtClean="0">
                <a:solidFill>
                  <a:srgbClr val="C00000"/>
                </a:solidFill>
              </a:rPr>
              <a:t>ncbs_mid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7760" y="4374626"/>
            <a:ext cx="89485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zh-TW" altLang="en-US" b="1" dirty="0"/>
              <a:t>申請單檔名：</a:t>
            </a:r>
            <a:endParaRPr lang="en-US" altLang="zh-TW" b="1" dirty="0"/>
          </a:p>
          <a:p>
            <a:pPr>
              <a:lnSpc>
                <a:spcPts val="3000"/>
              </a:lnSpc>
            </a:pP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CICD_Request_form_V2.3_(system_name)_(20250905).xlsx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231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090" y="773640"/>
            <a:ext cx="8948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0" y="1419971"/>
            <a:ext cx="8733559" cy="48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1327815"/>
            <a:ext cx="9781309" cy="3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Jenkins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" y="1624890"/>
            <a:ext cx="9832021" cy="30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ORGZ And APP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1914507"/>
            <a:ext cx="9761538" cy="17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1407735"/>
            <a:ext cx="9744364" cy="3883092"/>
          </a:xfrm>
          <a:prstGeom prst="rect">
            <a:avLst/>
          </a:prstGeom>
        </p:spPr>
      </p:pic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4596" y="4688977"/>
            <a:ext cx="246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* 文字檔請參考註解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679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051" y="1118809"/>
            <a:ext cx="8378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若掃描結果不符合規定資安政策所設定的風險等級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將回報 </a:t>
            </a:r>
            <a:r>
              <a:rPr lang="en-US" altLang="zh-TW" b="1" dirty="0" smtClean="0"/>
              <a:t>Error</a:t>
            </a:r>
            <a:r>
              <a:rPr lang="zh-TW" altLang="en-US" b="1" dirty="0" smtClean="0"/>
              <a:t> 並停止 </a:t>
            </a:r>
            <a:r>
              <a:rPr lang="en-US" altLang="zh-TW" b="1" dirty="0" smtClean="0"/>
              <a:t>pipeline</a:t>
            </a:r>
            <a:r>
              <a:rPr lang="zh-TW" altLang="en-US" b="1" dirty="0" smtClean="0"/>
              <a:t> 繼續執行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9" y="1916314"/>
            <a:ext cx="9353983" cy="35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946224"/>
            <a:ext cx="83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點擊該次建置項目，進入 </a:t>
            </a:r>
            <a:r>
              <a:rPr lang="en-US" altLang="zh-TW" b="1" dirty="0" smtClean="0"/>
              <a:t>Console output </a:t>
            </a:r>
            <a:r>
              <a:rPr lang="zh-TW" altLang="en-US" b="1" dirty="0" smtClean="0"/>
              <a:t>查看 </a:t>
            </a:r>
            <a:r>
              <a:rPr lang="en-US" altLang="zh-TW" b="1" dirty="0" smtClean="0"/>
              <a:t>Log </a:t>
            </a:r>
            <a:r>
              <a:rPr lang="zh-TW" altLang="en-US" b="1" dirty="0" smtClean="0"/>
              <a:t>與報告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18" y="1315556"/>
            <a:ext cx="7632555" cy="48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點擊 </a:t>
            </a:r>
            <a:r>
              <a:rPr lang="en-US" altLang="zh-TW" b="1" dirty="0" smtClean="0"/>
              <a:t>IQ Build Report</a:t>
            </a:r>
            <a:r>
              <a:rPr lang="zh-TW" altLang="en-US" b="1" dirty="0" smtClean="0"/>
              <a:t>，進入到 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Web</a:t>
            </a:r>
            <a:r>
              <a:rPr lang="zh-TW" altLang="en-US" b="1" dirty="0" smtClean="0"/>
              <a:t> </a:t>
            </a:r>
            <a:endParaRPr lang="en-US" altLang="zh-TW" b="1" dirty="0" smtClean="0"/>
          </a:p>
          <a:p>
            <a:r>
              <a:rPr lang="zh-TW" altLang="en-US" b="1" dirty="0" smtClean="0"/>
              <a:t>可以查看清單報告，點擊</a:t>
            </a:r>
            <a:r>
              <a:rPr lang="zh-TW" altLang="en-US" b="1" dirty="0"/>
              <a:t> </a:t>
            </a:r>
            <a:r>
              <a:rPr lang="en-US" altLang="zh-TW" b="1" dirty="0" smtClean="0"/>
              <a:t>Detail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Report </a:t>
            </a:r>
            <a:r>
              <a:rPr lang="zh-TW" altLang="en-US" b="1" dirty="0" smtClean="0"/>
              <a:t>可以查看詳細報告與建議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699960"/>
            <a:ext cx="9614423" cy="37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進入</a:t>
            </a:r>
            <a:r>
              <a:rPr lang="zh-TW" altLang="en-US" b="1" dirty="0"/>
              <a:t> </a:t>
            </a:r>
            <a:r>
              <a:rPr lang="en-US" altLang="zh-TW" b="1" dirty="0" smtClean="0"/>
              <a:t>IQ</a:t>
            </a:r>
            <a:r>
              <a:rPr lang="zh-TW" altLang="en-US" b="1" dirty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/>
              <a:t> </a:t>
            </a:r>
            <a:r>
              <a:rPr lang="en-US" altLang="zh-TW" b="1" dirty="0" smtClean="0"/>
              <a:t>Web</a:t>
            </a:r>
            <a:r>
              <a:rPr lang="zh-TW" altLang="en-US" b="1" dirty="0" smtClean="0"/>
              <a:t> 登入</a:t>
            </a:r>
            <a:r>
              <a:rPr lang="zh-TW" altLang="en-US" b="1" dirty="0"/>
              <a:t>後</a:t>
            </a:r>
            <a:r>
              <a:rPr lang="zh-TW" altLang="en-US" b="1" dirty="0" smtClean="0"/>
              <a:t>，可以查看該 </a:t>
            </a:r>
            <a:r>
              <a:rPr lang="en-US" altLang="zh-TW" b="1" dirty="0" smtClean="0"/>
              <a:t>Application</a:t>
            </a:r>
            <a:r>
              <a:rPr lang="zh-TW" altLang="en-US" b="1" dirty="0" smtClean="0"/>
              <a:t> 的套件資訊</a:t>
            </a:r>
            <a:endParaRPr lang="en-US" altLang="zh-TW" b="1" dirty="0" smtClean="0"/>
          </a:p>
          <a:p>
            <a:r>
              <a:rPr lang="zh-TW" altLang="en-US" b="1" dirty="0" smtClean="0"/>
              <a:t>點擊套件項目後可以查看詳細報告</a:t>
            </a:r>
            <a:r>
              <a:rPr lang="zh-TW" altLang="en-US" b="1" dirty="0"/>
              <a:t>、</a:t>
            </a:r>
            <a:r>
              <a:rPr lang="zh-TW" altLang="en-US" b="1" dirty="0" smtClean="0"/>
              <a:t>建議版本與解決方法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540669"/>
            <a:ext cx="9735127" cy="44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01533" y="909526"/>
            <a:ext cx="9241229" cy="5084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spc="-1" dirty="0" err="1" smtClean="0">
                <a:solidFill>
                  <a:schemeClr val="dk1"/>
                </a:solidFill>
                <a:latin typeface="微軟正黑體"/>
                <a:ea typeface="微軟正黑體"/>
              </a:rPr>
              <a:t>Sonatype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介紹</a:t>
            </a:r>
            <a:endParaRPr lang="en-US" sz="20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IQ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Server Organization And Application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IQ</a:t>
            </a:r>
            <a:r>
              <a:rPr lang="zh-TW" altLang="en-US" sz="20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Server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Organization</a:t>
            </a:r>
            <a:r>
              <a:rPr lang="zh-TW" altLang="en-US" sz="20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目前管理架構</a:t>
            </a:r>
            <a:endParaRPr lang="en-US" altLang="zh-TW" sz="2000" b="0" strike="noStrike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各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科使用者代號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/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申請單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IQ </a:t>
            </a:r>
            <a:r>
              <a:rPr 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Server 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掃描 </a:t>
            </a:r>
            <a:r>
              <a:rPr 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Jenkins pipeline 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範例與掃描報告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spc="-1" dirty="0" err="1" smtClean="0">
                <a:solidFill>
                  <a:schemeClr val="dk1"/>
                </a:solidFill>
                <a:latin typeface="微軟正黑體"/>
                <a:ea typeface="微軟正黑體"/>
              </a:rPr>
              <a:t>Sonatype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Firewall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與開發工具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開發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工具串接 </a:t>
            </a:r>
            <a:r>
              <a:rPr lang="en-US" altLang="zh-TW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IQ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Server 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說明 </a:t>
            </a:r>
            <a:r>
              <a:rPr lang="en-US" altLang="zh-TW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(Eclipse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altLang="zh-TW" sz="2000" spc="-1" dirty="0" err="1">
                <a:solidFill>
                  <a:schemeClr val="dk1"/>
                </a:solidFill>
                <a:latin typeface="微軟正黑體"/>
                <a:ea typeface="微軟正黑體"/>
              </a:rPr>
              <a:t>Intellij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IDEA) 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相關</a:t>
            </a:r>
            <a:r>
              <a:rPr lang="zh-TW" altLang="en-US" sz="2000" spc="-1" dirty="0">
                <a:solidFill>
                  <a:schemeClr val="dk1"/>
                </a:solidFill>
                <a:latin typeface="微軟正黑體"/>
                <a:ea typeface="微軟正黑體"/>
              </a:rPr>
              <a:t>說明文件下載</a:t>
            </a:r>
            <a:endParaRPr lang="en-US" altLang="zh-TW" sz="2000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/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SIT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CICD</a:t>
            </a:r>
            <a:r>
              <a:rPr lang="zh-TW" altLang="en-US" sz="2000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負責人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六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查看套件資訊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" y="1712837"/>
            <a:ext cx="9766756" cy="385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七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查看套件資訊：建議的版本資訊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616648"/>
            <a:ext cx="9569732" cy="38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0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八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查看套件資訊：風險資訊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536162"/>
            <a:ext cx="9600616" cy="43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掃描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pipeline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範例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九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59" y="934143"/>
            <a:ext cx="931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查看套件資訊：相關團隊給的套件諮詢建議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37" y="1463978"/>
            <a:ext cx="6570663" cy="47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Firewall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0" y="1611901"/>
            <a:ext cx="9360728" cy="4262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7760" y="902949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/>
              <a:t>Firewall</a:t>
            </a:r>
            <a:r>
              <a:rPr lang="zh-TW" altLang="en-US" b="1" dirty="0" smtClean="0"/>
              <a:t> 功能：能在開發時，</a:t>
            </a:r>
            <a:r>
              <a:rPr lang="en-US" altLang="zh-TW" b="1" dirty="0" err="1" smtClean="0"/>
              <a:t>Pom</a:t>
            </a:r>
            <a:r>
              <a:rPr lang="en-US" altLang="zh-TW" b="1" dirty="0" smtClean="0"/>
              <a:t> File</a:t>
            </a:r>
            <a:r>
              <a:rPr lang="zh-TW" altLang="en-US" b="1" dirty="0" smtClean="0"/>
              <a:t> 載入套件當下阻攔高風險套件，如下圖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350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Firewall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760" y="902949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/>
              <a:t>Firewall</a:t>
            </a:r>
            <a:r>
              <a:rPr lang="zh-TW" altLang="en-US" b="1" dirty="0" smtClean="0"/>
              <a:t> 功能：可以在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 smtClean="0"/>
              <a:t>管理頁面查看被隔離的套件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9" y="1401590"/>
            <a:ext cx="9706045" cy="44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Firewall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760" y="902949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/>
              <a:t>Firewall</a:t>
            </a:r>
            <a:r>
              <a:rPr lang="zh-TW" altLang="en-US" b="1" dirty="0" smtClean="0"/>
              <a:t> 功能：可以在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 smtClean="0"/>
              <a:t>管理頁面編輯被隔離的套件，是否允許放行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7" y="1401590"/>
            <a:ext cx="4500706" cy="53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開發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工具串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&amp; Firewall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1092020"/>
            <a:ext cx="9227985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 </a:t>
            </a:r>
            <a:r>
              <a:rPr lang="en-US" altLang="zh-TW" sz="2400" b="1" dirty="0" smtClean="0"/>
              <a:t>1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匯出先將 </a:t>
            </a:r>
            <a:r>
              <a:rPr lang="en-US" altLang="zh-TW" sz="2400" b="1" dirty="0" smtClean="0"/>
              <a:t>IQ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Server </a:t>
            </a:r>
            <a:r>
              <a:rPr lang="zh-TW" altLang="en-US" sz="2400" b="1" dirty="0" smtClean="0"/>
              <a:t>網站的憑證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 </a:t>
            </a:r>
            <a:r>
              <a:rPr lang="en-US" altLang="zh-TW" sz="2400" b="1" dirty="0" smtClean="0"/>
              <a:t>2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匯入憑證至開發本機的 </a:t>
            </a:r>
            <a:r>
              <a:rPr lang="en-US" altLang="zh-TW" sz="2400" b="1" dirty="0" smtClean="0"/>
              <a:t>JDK/JVM</a:t>
            </a:r>
            <a:r>
              <a:rPr lang="zh-TW" altLang="en-US" sz="2400" b="1" dirty="0" smtClean="0"/>
              <a:t> 中</a:t>
            </a:r>
            <a:r>
              <a:rPr lang="en-US" altLang="zh-TW" sz="2400" b="1" dirty="0" smtClean="0"/>
              <a:t> </a:t>
            </a:r>
            <a:br>
              <a:rPr lang="en-US" altLang="zh-TW" sz="2400" b="1" dirty="0" smtClean="0"/>
            </a:br>
            <a:r>
              <a:rPr lang="zh-TW" altLang="en-US" sz="2400" b="1" dirty="0" smtClean="0"/>
              <a:t>步驟 </a:t>
            </a:r>
            <a:r>
              <a:rPr lang="en-US" altLang="zh-TW" sz="2400" b="1" dirty="0"/>
              <a:t>3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 </a:t>
            </a:r>
            <a:r>
              <a:rPr lang="zh-TW" altLang="en-US" sz="2400" b="1" dirty="0" smtClean="0"/>
              <a:t>下載該開發工具相容版本的 </a:t>
            </a:r>
            <a:r>
              <a:rPr lang="en-US" altLang="zh-TW" sz="2400" b="1" dirty="0" err="1" smtClean="0"/>
              <a:t>Sonatype</a:t>
            </a:r>
            <a:r>
              <a:rPr lang="en-US" altLang="zh-TW" sz="2400" b="1" dirty="0" smtClean="0"/>
              <a:t> Nexus IQ </a:t>
            </a:r>
            <a:r>
              <a:rPr lang="zh-TW" altLang="en-US" sz="2400" b="1" dirty="0" smtClean="0"/>
              <a:t>插件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 </a:t>
            </a:r>
            <a:r>
              <a:rPr lang="en-US" altLang="zh-TW" sz="2400" b="1" dirty="0"/>
              <a:t>4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/>
              <a:t> </a:t>
            </a:r>
            <a:r>
              <a:rPr lang="zh-TW" altLang="en-US" sz="2400" b="1" dirty="0" smtClean="0"/>
              <a:t>安裝插件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 </a:t>
            </a:r>
            <a:r>
              <a:rPr lang="en-US" altLang="zh-TW" sz="2400" b="1" dirty="0" smtClean="0"/>
              <a:t>5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設定插件連線至 </a:t>
            </a:r>
            <a:r>
              <a:rPr lang="en-US" altLang="zh-TW" sz="2400" b="1" dirty="0" smtClean="0"/>
              <a:t>IQ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Server</a:t>
            </a:r>
            <a:r>
              <a:rPr lang="zh-TW" altLang="en-US" sz="2400" b="1" dirty="0" smtClean="0"/>
              <a:t> 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 smtClean="0"/>
              <a:t>步驟</a:t>
            </a:r>
            <a:r>
              <a:rPr lang="zh-TW" altLang="en-US" sz="2400" b="1" dirty="0"/>
              <a:t> </a:t>
            </a:r>
            <a:r>
              <a:rPr lang="en-US" altLang="zh-TW" sz="2400" b="1" dirty="0" smtClean="0"/>
              <a:t>6</a:t>
            </a:r>
            <a:r>
              <a:rPr lang="zh-TW" altLang="en-US" sz="2400" b="1" dirty="0"/>
              <a:t> 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查看插件是否運行正常</a:t>
            </a:r>
            <a:endParaRPr lang="en-US" altLang="zh-TW" sz="2400" b="1" dirty="0" smtClean="0"/>
          </a:p>
          <a:p>
            <a:pPr>
              <a:lnSpc>
                <a:spcPts val="5000"/>
              </a:lnSpc>
            </a:pPr>
            <a:r>
              <a:rPr lang="zh-TW" altLang="en-US" sz="2400" b="1" dirty="0"/>
              <a:t>以下分別介紹 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IntelliJ IDEA </a:t>
            </a:r>
            <a:r>
              <a:rPr lang="zh-TW" altLang="en-US" sz="2400" b="1" dirty="0"/>
              <a:t>與 </a:t>
            </a:r>
            <a:r>
              <a:rPr lang="en-US" altLang="zh-TW" sz="2400" b="1" dirty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sz="2400" b="1" dirty="0"/>
              <a:t> 開發工具串接 </a:t>
            </a:r>
            <a:r>
              <a:rPr lang="en-US" altLang="zh-TW" sz="2400" b="1" dirty="0"/>
              <a:t>IQ</a:t>
            </a:r>
            <a:r>
              <a:rPr lang="zh-TW" altLang="en-US" sz="2400" b="1" dirty="0"/>
              <a:t> </a:t>
            </a:r>
            <a:r>
              <a:rPr lang="en-US" altLang="zh-TW" sz="2400" b="1" dirty="0" smtClean="0"/>
              <a:t>Server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981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51875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匯出先將 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 </a:t>
            </a:r>
            <a:r>
              <a:rPr lang="zh-TW" altLang="en-US" b="1" dirty="0" smtClean="0"/>
              <a:t>網站的憑證</a:t>
            </a:r>
            <a:endParaRPr lang="zh-TW" altLang="en-US" b="1" dirty="0"/>
          </a:p>
        </p:txBody>
      </p:sp>
      <p:pic>
        <p:nvPicPr>
          <p:cNvPr id="4" name="圖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6" y="1299442"/>
            <a:ext cx="6644640" cy="371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2" y="1036541"/>
            <a:ext cx="3812743" cy="503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5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79584"/>
            <a:ext cx="9227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2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匯入憑證至開發本機的 </a:t>
            </a:r>
            <a:r>
              <a:rPr lang="en-US" altLang="zh-TW" b="1" dirty="0" smtClean="0"/>
              <a:t>JDK/JVM</a:t>
            </a:r>
            <a:r>
              <a:rPr lang="zh-TW" altLang="en-US" b="1" dirty="0" smtClean="0"/>
              <a:t> 中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b="1" dirty="0" err="1"/>
              <a:t>keytool</a:t>
            </a:r>
            <a:r>
              <a:rPr lang="en-US" altLang="zh-TW" b="1" dirty="0"/>
              <a:t> -</a:t>
            </a:r>
            <a:r>
              <a:rPr lang="en-US" altLang="zh-TW" b="1" dirty="0" err="1"/>
              <a:t>importcert</a:t>
            </a:r>
            <a:r>
              <a:rPr lang="en-US" altLang="zh-TW" b="1" dirty="0"/>
              <a:t> -file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iq_server.crt </a:t>
            </a:r>
            <a:r>
              <a:rPr lang="en-US" altLang="zh-TW" b="1" dirty="0"/>
              <a:t>-alias </a:t>
            </a:r>
            <a:r>
              <a:rPr lang="en-US" altLang="zh-TW" b="1" dirty="0" err="1"/>
              <a:t>sonatype</a:t>
            </a:r>
            <a:r>
              <a:rPr lang="en-US" altLang="zh-TW" b="1" dirty="0"/>
              <a:t> -</a:t>
            </a:r>
            <a:r>
              <a:rPr lang="en-US" altLang="zh-TW" b="1" dirty="0" err="1"/>
              <a:t>storepass</a:t>
            </a:r>
            <a:r>
              <a:rPr lang="en-US" altLang="zh-TW" b="1" dirty="0"/>
              <a:t> </a:t>
            </a:r>
            <a:r>
              <a:rPr lang="en-US" altLang="zh-TW" b="1" dirty="0" err="1"/>
              <a:t>changeit</a:t>
            </a:r>
            <a:r>
              <a:rPr lang="en-US" altLang="zh-TW" b="1" dirty="0"/>
              <a:t> -</a:t>
            </a:r>
            <a:r>
              <a:rPr lang="en-US" altLang="zh-TW" b="1" dirty="0" err="1"/>
              <a:t>keystore</a:t>
            </a:r>
            <a:r>
              <a:rPr lang="en-US" altLang="zh-TW" b="1" dirty="0"/>
              <a:t> </a:t>
            </a:r>
            <a:r>
              <a:rPr lang="en-US" altLang="zh-TW" b="1" dirty="0" smtClean="0"/>
              <a:t>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/path/your/</a:t>
            </a:r>
            <a:r>
              <a:rPr lang="en-US" altLang="zh-TW" b="1" dirty="0" err="1" smtClean="0">
                <a:solidFill>
                  <a:schemeClr val="accent6">
                    <a:lumMod val="75000"/>
                  </a:schemeClr>
                </a:solidFill>
              </a:rPr>
              <a:t>jdk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/lib/security/</a:t>
            </a:r>
            <a:r>
              <a:rPr lang="en-US" altLang="zh-TW" b="1" dirty="0" err="1" smtClean="0">
                <a:solidFill>
                  <a:schemeClr val="accent6">
                    <a:lumMod val="75000"/>
                  </a:schemeClr>
                </a:solidFill>
              </a:rPr>
              <a:t>cacerts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7759" y="1802914"/>
            <a:ext cx="8618385" cy="43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相關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功能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介紹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altLang="zh-TW" sz="3600" spc="-1" dirty="0">
              <a:solidFill>
                <a:srgbClr val="0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" y="1240434"/>
            <a:ext cx="9694575" cy="44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9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42638"/>
            <a:ext cx="9227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3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 </a:t>
            </a:r>
            <a:r>
              <a:rPr lang="zh-TW" altLang="en-US" b="1" dirty="0" smtClean="0"/>
              <a:t>下載該開發工具相容版本的 </a:t>
            </a:r>
            <a:r>
              <a:rPr lang="en-US" altLang="zh-TW" b="1" dirty="0" err="1" smtClean="0"/>
              <a:t>Sonatype</a:t>
            </a:r>
            <a:r>
              <a:rPr lang="en-US" altLang="zh-TW" b="1" dirty="0" smtClean="0"/>
              <a:t> Nexus IQ </a:t>
            </a:r>
            <a:r>
              <a:rPr lang="zh-TW" altLang="en-US" b="1" dirty="0" smtClean="0"/>
              <a:t>插件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dirty="0"/>
              <a:t>Notes -&gt; </a:t>
            </a:r>
            <a:r>
              <a:rPr lang="zh-TW" altLang="zh-TW" dirty="0"/>
              <a:t>資訊研發處討論區</a:t>
            </a:r>
            <a:r>
              <a:rPr lang="en-US" altLang="zh-TW" dirty="0"/>
              <a:t> -&gt; </a:t>
            </a:r>
            <a:r>
              <a:rPr lang="zh-TW" altLang="zh-TW" dirty="0"/>
              <a:t>南區開發中心 </a:t>
            </a:r>
            <a:r>
              <a:rPr lang="en-US" altLang="zh-TW" dirty="0"/>
              <a:t>-&gt; CICD </a:t>
            </a:r>
            <a:r>
              <a:rPr lang="zh-TW" altLang="zh-TW" dirty="0"/>
              <a:t>相關文件中</a:t>
            </a:r>
            <a:r>
              <a:rPr lang="en-US" altLang="zh-TW" dirty="0"/>
              <a:t>, </a:t>
            </a:r>
            <a:r>
              <a:rPr lang="zh-TW" altLang="zh-TW" dirty="0"/>
              <a:t>查詢所需文件</a:t>
            </a:r>
          </a:p>
          <a:p>
            <a:r>
              <a:rPr lang="en-US" altLang="zh-TW" dirty="0"/>
              <a:t>Nexus / IQ server </a:t>
            </a:r>
            <a:r>
              <a:rPr lang="zh-TW" altLang="zh-TW" dirty="0"/>
              <a:t>相關文件與檔案</a:t>
            </a:r>
            <a:r>
              <a:rPr lang="en-US" altLang="zh-TW" dirty="0"/>
              <a:t>, </a:t>
            </a:r>
            <a:r>
              <a:rPr lang="zh-TW" altLang="zh-TW" dirty="0"/>
              <a:t>路徑底下有 </a:t>
            </a:r>
            <a:r>
              <a:rPr lang="en-US" altLang="zh-TW" dirty="0"/>
              <a:t>Eclipse / </a:t>
            </a:r>
            <a:r>
              <a:rPr lang="en-US" altLang="zh-TW" dirty="0" err="1"/>
              <a:t>Intellij</a:t>
            </a:r>
            <a:r>
              <a:rPr lang="en-US" altLang="zh-TW" dirty="0"/>
              <a:t> IDEA </a:t>
            </a:r>
            <a:r>
              <a:rPr lang="zh-TW" altLang="zh-TW" dirty="0"/>
              <a:t>的</a:t>
            </a:r>
            <a:r>
              <a:rPr lang="en-US" altLang="zh-TW" dirty="0"/>
              <a:t> IQ server </a:t>
            </a:r>
            <a:r>
              <a:rPr lang="zh-TW" altLang="zh-TW" dirty="0"/>
              <a:t>插件</a:t>
            </a:r>
          </a:p>
          <a:p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0" y="1889238"/>
            <a:ext cx="8422843" cy="40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42638"/>
            <a:ext cx="9227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4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/>
              <a:t>安裝插</a:t>
            </a:r>
            <a:r>
              <a:rPr lang="zh-TW" altLang="en-US" b="1" dirty="0" smtClean="0"/>
              <a:t>件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Intellij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IDEA </a:t>
            </a: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TW" altLang="zh-TW" dirty="0" smtClean="0"/>
              <a:t>選取：</a:t>
            </a:r>
            <a:r>
              <a:rPr lang="en-US" altLang="zh-TW" dirty="0" smtClean="0"/>
              <a:t>File </a:t>
            </a:r>
            <a:r>
              <a:rPr lang="en-US" altLang="zh-TW" dirty="0"/>
              <a:t>-&gt; Settings -&gt; Plugins -&gt; </a:t>
            </a:r>
            <a:r>
              <a:rPr lang="zh-TW" altLang="zh-TW" dirty="0"/>
              <a:t>右上角齒輪</a:t>
            </a:r>
            <a:r>
              <a:rPr lang="en-US" altLang="zh-TW" dirty="0"/>
              <a:t> -&gt; Install Plugin from Disk</a:t>
            </a:r>
            <a:endParaRPr lang="zh-TW" altLang="zh-TW" dirty="0"/>
          </a:p>
          <a:p>
            <a:endParaRPr lang="zh-TW" altLang="en-US" b="1" dirty="0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6" y="1514765"/>
            <a:ext cx="9116291" cy="4544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41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5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err="1">
                <a:solidFill>
                  <a:schemeClr val="accent1">
                    <a:lumMod val="75000"/>
                  </a:schemeClr>
                </a:solidFill>
              </a:rPr>
              <a:t>Intellij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 IDEA </a:t>
            </a:r>
            <a:r>
              <a:rPr lang="zh-TW" altLang="en-US" b="1" dirty="0" smtClean="0"/>
              <a:t>設定插件連線至 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r>
              <a:rPr lang="zh-TW" altLang="en-US" b="1" dirty="0" smtClean="0"/>
              <a:t>  </a:t>
            </a:r>
            <a:r>
              <a:rPr lang="en-US" altLang="zh-TW" b="1" dirty="0" smtClean="0"/>
              <a:t>:</a:t>
            </a:r>
          </a:p>
          <a:p>
            <a:r>
              <a:rPr lang="zh-TW" altLang="zh-TW" dirty="0" smtClean="0"/>
              <a:t>選取：</a:t>
            </a:r>
            <a:r>
              <a:rPr lang="en-US" altLang="zh-TW" dirty="0"/>
              <a:t>File -&gt; Settings -&gt; </a:t>
            </a:r>
            <a:r>
              <a:rPr lang="zh-TW" altLang="zh-TW" dirty="0"/>
              <a:t>會出現</a:t>
            </a:r>
            <a:r>
              <a:rPr lang="en-US" altLang="zh-TW" dirty="0"/>
              <a:t> Nexus IQ </a:t>
            </a:r>
            <a:r>
              <a:rPr lang="zh-TW" altLang="zh-TW" dirty="0"/>
              <a:t>如下圖</a:t>
            </a:r>
          </a:p>
        </p:txBody>
      </p:sp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3" y="1575985"/>
            <a:ext cx="8506663" cy="4381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4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IntelliJ </a:t>
            </a:r>
            <a:r>
              <a:rPr lang="en-US" altLang="zh-TW" sz="3600" dirty="0" smtClean="0">
                <a:solidFill>
                  <a:schemeClr val="bg1"/>
                </a:solidFill>
              </a:rPr>
              <a:t>IDEA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六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6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err="1">
                <a:solidFill>
                  <a:schemeClr val="accent1">
                    <a:lumMod val="75000"/>
                  </a:schemeClr>
                </a:solidFill>
              </a:rPr>
              <a:t>Intellij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 IDEA </a:t>
            </a:r>
            <a:r>
              <a:rPr lang="zh-TW" altLang="zh-TW" b="1" dirty="0" smtClean="0"/>
              <a:t>設定</a:t>
            </a:r>
            <a:r>
              <a:rPr lang="zh-TW" altLang="zh-TW" b="1" dirty="0"/>
              <a:t>完成後即可看到左下多出</a:t>
            </a:r>
            <a:r>
              <a:rPr lang="en-US" altLang="zh-TW" b="1" dirty="0"/>
              <a:t> Nexus IQ </a:t>
            </a:r>
            <a:r>
              <a:rPr lang="zh-TW" altLang="zh-TW" b="1" dirty="0"/>
              <a:t>的圖示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zh-TW" b="1" dirty="0" smtClean="0"/>
              <a:t>Components </a:t>
            </a:r>
            <a:r>
              <a:rPr lang="zh-TW" altLang="zh-TW" b="1" dirty="0"/>
              <a:t>顯示各項套件的資訊與風險</a:t>
            </a:r>
            <a:r>
              <a:rPr lang="zh-TW" altLang="zh-TW" b="1" dirty="0" smtClean="0"/>
              <a:t>等級</a:t>
            </a:r>
            <a:endParaRPr lang="en-US" altLang="zh-TW" b="1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zh-TW" dirty="0" smtClean="0"/>
          </a:p>
          <a:p>
            <a:r>
              <a:rPr lang="zh-TW" altLang="zh-TW" b="1" dirty="0" smtClean="0"/>
              <a:t>若以上步驟做完</a:t>
            </a:r>
            <a:r>
              <a:rPr lang="en-US" altLang="zh-TW" b="1" dirty="0" smtClean="0"/>
              <a:t> Component Info </a:t>
            </a:r>
            <a:r>
              <a:rPr lang="zh-TW" altLang="zh-TW" b="1" dirty="0" smtClean="0"/>
              <a:t>還是無法顯示套件資訊</a:t>
            </a:r>
          </a:p>
          <a:p>
            <a:r>
              <a:rPr lang="zh-TW" altLang="zh-TW" dirty="0" smtClean="0"/>
              <a:t>請檢察以下是否正確：</a:t>
            </a:r>
          </a:p>
          <a:p>
            <a:pPr lvl="0"/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zh-TW" altLang="zh-TW" dirty="0" smtClean="0"/>
              <a:t>所有</a:t>
            </a:r>
            <a:r>
              <a:rPr lang="zh-TW" altLang="zh-TW" dirty="0"/>
              <a:t>步驟做完</a:t>
            </a:r>
            <a:r>
              <a:rPr lang="en-US" altLang="zh-TW" dirty="0"/>
              <a:t>, </a:t>
            </a:r>
            <a:r>
              <a:rPr lang="zh-TW" altLang="zh-TW" dirty="0"/>
              <a:t>可以重新啟動</a:t>
            </a:r>
            <a:r>
              <a:rPr lang="en-US" altLang="zh-TW" dirty="0" err="1"/>
              <a:t>Intellij</a:t>
            </a:r>
            <a:r>
              <a:rPr lang="en-US" altLang="zh-TW" dirty="0"/>
              <a:t> IDEA</a:t>
            </a:r>
            <a:r>
              <a:rPr lang="zh-TW" altLang="zh-TW" dirty="0"/>
              <a:t>試試看</a:t>
            </a:r>
          </a:p>
          <a:p>
            <a:pPr lvl="0"/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zh-TW" altLang="zh-TW" dirty="0" smtClean="0"/>
              <a:t>憑證</a:t>
            </a:r>
            <a:r>
              <a:rPr lang="zh-TW" altLang="zh-TW" dirty="0"/>
              <a:t>是否又正確匯入至 </a:t>
            </a:r>
            <a:r>
              <a:rPr lang="en-US" altLang="zh-TW" dirty="0" err="1"/>
              <a:t>Intellij</a:t>
            </a:r>
            <a:r>
              <a:rPr lang="en-US" altLang="zh-TW" dirty="0"/>
              <a:t> IDEA</a:t>
            </a:r>
            <a:r>
              <a:rPr lang="zh-TW" altLang="zh-TW" dirty="0"/>
              <a:t>使用的</a:t>
            </a:r>
            <a:r>
              <a:rPr lang="en-US" altLang="zh-TW" dirty="0"/>
              <a:t> JRE/JDK </a:t>
            </a:r>
            <a:r>
              <a:rPr lang="zh-TW" altLang="zh-TW" dirty="0"/>
              <a:t>當中的 </a:t>
            </a:r>
            <a:r>
              <a:rPr lang="en-US" altLang="zh-TW" dirty="0"/>
              <a:t>security/</a:t>
            </a:r>
            <a:r>
              <a:rPr lang="en-US" altLang="zh-TW" dirty="0" err="1"/>
              <a:t>cacerts</a:t>
            </a:r>
            <a:r>
              <a:rPr lang="en-US" altLang="zh-TW" dirty="0"/>
              <a:t> </a:t>
            </a:r>
            <a:r>
              <a:rPr lang="zh-TW" altLang="zh-TW" dirty="0"/>
              <a:t>中</a:t>
            </a:r>
          </a:p>
          <a:p>
            <a:pPr lvl="0"/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zh-TW" altLang="zh-TW" dirty="0" smtClean="0"/>
              <a:t>確認</a:t>
            </a:r>
            <a:r>
              <a:rPr lang="en-US" altLang="zh-TW" dirty="0" smtClean="0"/>
              <a:t> </a:t>
            </a:r>
            <a:r>
              <a:rPr lang="en-US" altLang="zh-TW" dirty="0"/>
              <a:t>IQ Server </a:t>
            </a:r>
            <a:r>
              <a:rPr lang="zh-TW" altLang="zh-TW" dirty="0"/>
              <a:t>中有建立對應的</a:t>
            </a:r>
            <a:r>
              <a:rPr lang="en-US" altLang="zh-TW" dirty="0"/>
              <a:t> Application 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找 </a:t>
            </a:r>
            <a:r>
              <a:rPr lang="en-US" altLang="zh-TW" dirty="0" smtClean="0"/>
              <a:t>CICD</a:t>
            </a:r>
            <a:r>
              <a:rPr lang="zh-TW" altLang="en-US" dirty="0" smtClean="0"/>
              <a:t> 負責人確認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endParaRPr lang="zh-TW" altLang="zh-TW" b="1" dirty="0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9" y="3232728"/>
            <a:ext cx="8308538" cy="2854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3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51875"/>
            <a:ext cx="922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匯出先將 </a:t>
            </a:r>
            <a:r>
              <a:rPr lang="en-US" altLang="zh-TW" b="1" dirty="0" smtClean="0"/>
              <a:t>IQ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 </a:t>
            </a:r>
            <a:r>
              <a:rPr lang="zh-TW" altLang="en-US" b="1" dirty="0" smtClean="0"/>
              <a:t>網站的憑證</a:t>
            </a:r>
            <a:endParaRPr lang="zh-TW" altLang="en-US" b="1" dirty="0"/>
          </a:p>
        </p:txBody>
      </p:sp>
      <p:pic>
        <p:nvPicPr>
          <p:cNvPr id="4" name="圖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6" y="1299442"/>
            <a:ext cx="6644640" cy="371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2" y="1036541"/>
            <a:ext cx="3812743" cy="503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7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79584"/>
            <a:ext cx="9227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2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匯入憑證至開發本機的 </a:t>
            </a:r>
            <a:r>
              <a:rPr lang="en-US" altLang="zh-TW" b="1" dirty="0" smtClean="0"/>
              <a:t>JDK/JVM</a:t>
            </a:r>
            <a:r>
              <a:rPr lang="zh-TW" altLang="en-US" b="1" dirty="0" smtClean="0"/>
              <a:t> 中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b="1" dirty="0" err="1"/>
              <a:t>keytool</a:t>
            </a:r>
            <a:r>
              <a:rPr lang="en-US" altLang="zh-TW" b="1" dirty="0"/>
              <a:t> -</a:t>
            </a:r>
            <a:r>
              <a:rPr lang="en-US" altLang="zh-TW" b="1" dirty="0" err="1"/>
              <a:t>importcert</a:t>
            </a:r>
            <a:r>
              <a:rPr lang="en-US" altLang="zh-TW" b="1" dirty="0"/>
              <a:t> -file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iq_server.crt </a:t>
            </a:r>
            <a:r>
              <a:rPr lang="en-US" altLang="zh-TW" b="1" dirty="0"/>
              <a:t>-alias </a:t>
            </a:r>
            <a:r>
              <a:rPr lang="en-US" altLang="zh-TW" b="1" dirty="0" err="1"/>
              <a:t>sonatype</a:t>
            </a:r>
            <a:r>
              <a:rPr lang="en-US" altLang="zh-TW" b="1" dirty="0"/>
              <a:t> -</a:t>
            </a:r>
            <a:r>
              <a:rPr lang="en-US" altLang="zh-TW" b="1" dirty="0" err="1"/>
              <a:t>storepass</a:t>
            </a:r>
            <a:r>
              <a:rPr lang="en-US" altLang="zh-TW" b="1" dirty="0"/>
              <a:t> </a:t>
            </a:r>
            <a:r>
              <a:rPr lang="en-US" altLang="zh-TW" b="1" dirty="0" err="1"/>
              <a:t>changeit</a:t>
            </a:r>
            <a:r>
              <a:rPr lang="en-US" altLang="zh-TW" b="1" dirty="0"/>
              <a:t> -</a:t>
            </a:r>
            <a:r>
              <a:rPr lang="en-US" altLang="zh-TW" b="1" dirty="0" err="1"/>
              <a:t>keystore</a:t>
            </a:r>
            <a:r>
              <a:rPr lang="en-US" altLang="zh-TW" b="1" dirty="0"/>
              <a:t> </a:t>
            </a:r>
            <a:r>
              <a:rPr lang="en-US" altLang="zh-TW" b="1" dirty="0" smtClean="0"/>
              <a:t>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/path/your/</a:t>
            </a:r>
            <a:r>
              <a:rPr lang="en-US" altLang="zh-TW" b="1" dirty="0" err="1" smtClean="0">
                <a:solidFill>
                  <a:schemeClr val="accent6">
                    <a:lumMod val="75000"/>
                  </a:schemeClr>
                </a:solidFill>
              </a:rPr>
              <a:t>jdk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/lib/security/</a:t>
            </a:r>
            <a:r>
              <a:rPr lang="en-US" altLang="zh-TW" b="1" dirty="0" err="1" smtClean="0">
                <a:solidFill>
                  <a:schemeClr val="accent6">
                    <a:lumMod val="75000"/>
                  </a:schemeClr>
                </a:solidFill>
              </a:rPr>
              <a:t>cacerts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7759" y="1802914"/>
            <a:ext cx="8618385" cy="43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760" y="842638"/>
            <a:ext cx="9227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3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 </a:t>
            </a:r>
            <a:r>
              <a:rPr lang="zh-TW" altLang="en-US" b="1" dirty="0" smtClean="0"/>
              <a:t>下載該開發工具相容版本的 </a:t>
            </a:r>
            <a:r>
              <a:rPr lang="en-US" altLang="zh-TW" b="1" dirty="0" err="1" smtClean="0"/>
              <a:t>Sonatype</a:t>
            </a:r>
            <a:r>
              <a:rPr lang="en-US" altLang="zh-TW" b="1" dirty="0" smtClean="0"/>
              <a:t> Nexus IQ </a:t>
            </a:r>
            <a:r>
              <a:rPr lang="zh-TW" altLang="en-US" b="1" dirty="0" smtClean="0"/>
              <a:t>插件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dirty="0"/>
              <a:t>Notes -&gt; </a:t>
            </a:r>
            <a:r>
              <a:rPr lang="zh-TW" altLang="zh-TW" dirty="0"/>
              <a:t>資訊研發處討論區</a:t>
            </a:r>
            <a:r>
              <a:rPr lang="en-US" altLang="zh-TW" dirty="0"/>
              <a:t> -&gt; </a:t>
            </a:r>
            <a:r>
              <a:rPr lang="zh-TW" altLang="zh-TW" dirty="0"/>
              <a:t>南區開發中心 </a:t>
            </a:r>
            <a:r>
              <a:rPr lang="en-US" altLang="zh-TW" dirty="0"/>
              <a:t>-&gt; CICD </a:t>
            </a:r>
            <a:r>
              <a:rPr lang="zh-TW" altLang="zh-TW" dirty="0"/>
              <a:t>相關文件中</a:t>
            </a:r>
            <a:r>
              <a:rPr lang="en-US" altLang="zh-TW" dirty="0"/>
              <a:t>, </a:t>
            </a:r>
            <a:r>
              <a:rPr lang="zh-TW" altLang="zh-TW" dirty="0"/>
              <a:t>查詢所需文件</a:t>
            </a:r>
          </a:p>
          <a:p>
            <a:r>
              <a:rPr lang="en-US" altLang="zh-TW" dirty="0"/>
              <a:t>Nexus / IQ server </a:t>
            </a:r>
            <a:r>
              <a:rPr lang="zh-TW" altLang="zh-TW" dirty="0"/>
              <a:t>相關文件與檔案</a:t>
            </a:r>
            <a:r>
              <a:rPr lang="en-US" altLang="zh-TW" dirty="0"/>
              <a:t>, </a:t>
            </a:r>
            <a:r>
              <a:rPr lang="zh-TW" altLang="zh-TW" dirty="0"/>
              <a:t>路徑底下有 </a:t>
            </a:r>
            <a:r>
              <a:rPr lang="en-US" altLang="zh-TW" dirty="0"/>
              <a:t>Eclipse / </a:t>
            </a:r>
            <a:r>
              <a:rPr lang="en-US" altLang="zh-TW" dirty="0" err="1"/>
              <a:t>Intellij</a:t>
            </a:r>
            <a:r>
              <a:rPr lang="en-US" altLang="zh-TW" dirty="0"/>
              <a:t> IDEA </a:t>
            </a:r>
            <a:r>
              <a:rPr lang="zh-TW" altLang="zh-TW" dirty="0"/>
              <a:t>的</a:t>
            </a:r>
            <a:r>
              <a:rPr lang="en-US" altLang="zh-TW" dirty="0"/>
              <a:t> IQ server </a:t>
            </a:r>
            <a:r>
              <a:rPr lang="zh-TW" altLang="zh-TW" dirty="0"/>
              <a:t>插件</a:t>
            </a:r>
          </a:p>
          <a:p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0" y="1889238"/>
            <a:ext cx="8422843" cy="40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pic>
        <p:nvPicPr>
          <p:cNvPr id="10" name="圖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7" y="3852717"/>
            <a:ext cx="664464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517" y="1563683"/>
            <a:ext cx="7573731" cy="2895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257760" y="851647"/>
            <a:ext cx="922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4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/>
              <a:t>安裝插</a:t>
            </a:r>
            <a:r>
              <a:rPr lang="zh-TW" altLang="en-US" b="1" dirty="0" smtClean="0"/>
              <a:t>件 </a:t>
            </a: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endParaRPr lang="en-US" altLang="zh-TW" b="1" dirty="0" smtClean="0"/>
          </a:p>
          <a:p>
            <a:r>
              <a:rPr lang="zh-TW" altLang="zh-TW" dirty="0" smtClean="0"/>
              <a:t>選取：</a:t>
            </a:r>
            <a:r>
              <a:rPr lang="en-US" altLang="zh-TW" dirty="0"/>
              <a:t>HELP -&gt; Install New </a:t>
            </a:r>
            <a:r>
              <a:rPr lang="en-US" altLang="zh-TW" dirty="0" smtClean="0"/>
              <a:t>Software</a:t>
            </a:r>
            <a:r>
              <a:rPr lang="en-US" altLang="zh-TW" dirty="0"/>
              <a:t> </a:t>
            </a:r>
            <a:r>
              <a:rPr lang="en-US" altLang="zh-TW" dirty="0" smtClean="0"/>
              <a:t>-&gt; Add -&gt; archive -&gt; </a:t>
            </a:r>
            <a:r>
              <a:rPr lang="zh-TW" altLang="en-US" dirty="0" smtClean="0"/>
              <a:t>選取下載插件</a:t>
            </a:r>
            <a:endParaRPr lang="zh-TW" altLang="zh-TW" dirty="0"/>
          </a:p>
        </p:txBody>
      </p:sp>
      <p:sp>
        <p:nvSpPr>
          <p:cNvPr id="6" name="矩形 5"/>
          <p:cNvSpPr/>
          <p:nvPr/>
        </p:nvSpPr>
        <p:spPr>
          <a:xfrm>
            <a:off x="5126183" y="1862767"/>
            <a:ext cx="71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zh-TW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6910" y="5599557"/>
            <a:ext cx="71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5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b="1" dirty="0" smtClean="0"/>
              <a:t> 設定</a:t>
            </a:r>
            <a:r>
              <a:rPr lang="zh-TW" altLang="en-US" b="1" dirty="0"/>
              <a:t>插件連線至 </a:t>
            </a:r>
            <a:r>
              <a:rPr lang="en-US" altLang="zh-TW" b="1" dirty="0"/>
              <a:t>IQ</a:t>
            </a:r>
            <a:r>
              <a:rPr lang="zh-TW" altLang="en-US" b="1" dirty="0"/>
              <a:t> </a:t>
            </a:r>
            <a:r>
              <a:rPr lang="en-US" altLang="zh-TW" b="1" dirty="0"/>
              <a:t>Server</a:t>
            </a:r>
            <a:r>
              <a:rPr lang="zh-TW" altLang="en-US" b="1" dirty="0"/>
              <a:t>  </a:t>
            </a:r>
            <a:r>
              <a:rPr lang="en-US" altLang="zh-TW" b="1" dirty="0"/>
              <a:t>:</a:t>
            </a:r>
          </a:p>
          <a:p>
            <a:r>
              <a:rPr lang="zh-TW" altLang="zh-TW" dirty="0"/>
              <a:t>選取 </a:t>
            </a:r>
            <a:r>
              <a:rPr lang="en-US" altLang="zh-TW" dirty="0"/>
              <a:t>Windows -&gt; Show View -&gt; Other -&gt; </a:t>
            </a:r>
            <a:r>
              <a:rPr lang="en-US" altLang="zh-TW" dirty="0" err="1"/>
              <a:t>Sonatype</a:t>
            </a:r>
            <a:r>
              <a:rPr lang="en-US" altLang="zh-TW" dirty="0"/>
              <a:t> Nexus IQ -&gt; Component Info</a:t>
            </a:r>
            <a:r>
              <a:rPr lang="zh-TW" altLang="zh-TW" dirty="0"/>
              <a:t>，點按</a:t>
            </a:r>
            <a:r>
              <a:rPr lang="en-US" altLang="zh-TW" dirty="0"/>
              <a:t> Open</a:t>
            </a:r>
            <a:endParaRPr lang="zh-TW" altLang="zh-TW" dirty="0"/>
          </a:p>
        </p:txBody>
      </p:sp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" y="1852984"/>
            <a:ext cx="66675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801831" y="2346700"/>
            <a:ext cx="3201035" cy="382714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59201" y="1881883"/>
            <a:ext cx="71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zh-TW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55200" y="3373594"/>
            <a:ext cx="71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六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/>
              <a:t>6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b="1" dirty="0" smtClean="0"/>
              <a:t> 設定</a:t>
            </a:r>
            <a:r>
              <a:rPr lang="zh-TW" altLang="en-US" b="1" dirty="0"/>
              <a:t>插件連線至 </a:t>
            </a:r>
            <a:r>
              <a:rPr lang="en-US" altLang="zh-TW" b="1" dirty="0"/>
              <a:t>IQ</a:t>
            </a:r>
            <a:r>
              <a:rPr lang="zh-TW" altLang="en-US" b="1" dirty="0"/>
              <a:t> </a:t>
            </a:r>
            <a:r>
              <a:rPr lang="en-US" altLang="zh-TW" b="1" dirty="0"/>
              <a:t>Server</a:t>
            </a:r>
            <a:r>
              <a:rPr lang="zh-TW" altLang="en-US" b="1" dirty="0"/>
              <a:t>  </a:t>
            </a:r>
            <a:r>
              <a:rPr lang="en-US" altLang="zh-TW" b="1" dirty="0"/>
              <a:t>:</a:t>
            </a:r>
          </a:p>
          <a:p>
            <a:r>
              <a:rPr lang="zh-TW" altLang="zh-TW" dirty="0"/>
              <a:t>點按紅框處</a:t>
            </a:r>
            <a:r>
              <a:rPr lang="en-US" altLang="zh-TW" dirty="0"/>
              <a:t>(Configure)</a:t>
            </a:r>
            <a:endParaRPr lang="zh-TW" altLang="zh-TW" dirty="0"/>
          </a:p>
        </p:txBody>
      </p:sp>
      <p:pic>
        <p:nvPicPr>
          <p:cNvPr id="10" name="圖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5" y="1797657"/>
            <a:ext cx="9011933" cy="27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8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Sonatype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相關功能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介紹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altLang="zh-TW" sz="3600" spc="-1" dirty="0">
              <a:solidFill>
                <a:srgbClr val="00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9" y="939463"/>
            <a:ext cx="9591406" cy="51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七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7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b="1" dirty="0" smtClean="0"/>
              <a:t> 設定</a:t>
            </a:r>
            <a:r>
              <a:rPr lang="zh-TW" altLang="en-US" b="1" dirty="0"/>
              <a:t>插件連線至 </a:t>
            </a:r>
            <a:r>
              <a:rPr lang="en-US" altLang="zh-TW" b="1" dirty="0"/>
              <a:t>IQ</a:t>
            </a:r>
            <a:r>
              <a:rPr lang="zh-TW" altLang="en-US" b="1" dirty="0"/>
              <a:t> </a:t>
            </a:r>
            <a:r>
              <a:rPr lang="en-US" altLang="zh-TW" b="1" dirty="0"/>
              <a:t>Server</a:t>
            </a:r>
            <a:r>
              <a:rPr lang="zh-TW" altLang="en-US" b="1" dirty="0"/>
              <a:t>  </a:t>
            </a:r>
            <a:r>
              <a:rPr lang="en-US" altLang="zh-TW" b="1" dirty="0"/>
              <a:t>:</a:t>
            </a:r>
          </a:p>
          <a:p>
            <a:r>
              <a:rPr lang="en-US" altLang="zh-TW" dirty="0"/>
              <a:t>URL</a:t>
            </a:r>
            <a:r>
              <a:rPr lang="zh-TW" altLang="zh-TW" dirty="0"/>
              <a:t>：</a:t>
            </a:r>
            <a:r>
              <a:rPr lang="en-US" altLang="zh-TW" u="sng" dirty="0">
                <a:hlinkClick r:id="rId3"/>
              </a:rPr>
              <a:t>https://10.21.114.100/</a:t>
            </a:r>
            <a:endParaRPr lang="zh-TW" altLang="zh-TW" dirty="0"/>
          </a:p>
          <a:p>
            <a:endParaRPr lang="en-US" altLang="zh-TW" dirty="0" smtClean="0"/>
          </a:p>
          <a:p>
            <a:r>
              <a:rPr lang="zh-TW" altLang="zh-TW" dirty="0" smtClean="0"/>
              <a:t>打</a:t>
            </a:r>
            <a:r>
              <a:rPr lang="zh-TW" altLang="zh-TW" dirty="0"/>
              <a:t>完</a:t>
            </a:r>
            <a:r>
              <a:rPr lang="zh-TW" altLang="zh-TW" dirty="0" smtClean="0"/>
              <a:t>密碼</a:t>
            </a:r>
            <a:r>
              <a:rPr lang="zh-TW" altLang="en-US" dirty="0" smtClean="0"/>
              <a:t>按下</a:t>
            </a:r>
            <a:r>
              <a:rPr lang="en-US" altLang="zh-TW" dirty="0" smtClean="0"/>
              <a:t> Refresh</a:t>
            </a:r>
            <a:r>
              <a:rPr lang="zh-TW" altLang="en-US" dirty="0" smtClean="0"/>
              <a:t> </a:t>
            </a:r>
            <a:r>
              <a:rPr lang="zh-TW" altLang="zh-TW" dirty="0" smtClean="0"/>
              <a:t>成功</a:t>
            </a:r>
            <a:r>
              <a:rPr lang="zh-TW" altLang="zh-TW" dirty="0"/>
              <a:t>連線後</a:t>
            </a:r>
            <a:r>
              <a:rPr lang="zh-TW" altLang="zh-TW" dirty="0" smtClean="0"/>
              <a:t>，</a:t>
            </a:r>
            <a:endParaRPr lang="en-US" altLang="zh-TW" dirty="0"/>
          </a:p>
          <a:p>
            <a:r>
              <a:rPr lang="en-US" altLang="zh-TW" dirty="0" smtClean="0"/>
              <a:t>Application Name</a:t>
            </a:r>
            <a:r>
              <a:rPr lang="zh-TW" altLang="zh-TW" dirty="0" smtClean="0"/>
              <a:t>下</a:t>
            </a:r>
            <a:r>
              <a:rPr lang="zh-TW" altLang="zh-TW" dirty="0"/>
              <a:t>拉</a:t>
            </a:r>
            <a:r>
              <a:rPr lang="zh-TW" altLang="zh-TW" dirty="0" smtClean="0"/>
              <a:t>選單會</a:t>
            </a:r>
            <a:r>
              <a:rPr lang="zh-TW" altLang="zh-TW" dirty="0"/>
              <a:t>出現可選擇的</a:t>
            </a:r>
            <a:r>
              <a:rPr lang="zh-TW" altLang="zh-TW" dirty="0" smtClean="0"/>
              <a:t>專案</a:t>
            </a:r>
            <a:endParaRPr lang="en-US" altLang="zh-TW" dirty="0" smtClean="0"/>
          </a:p>
          <a:p>
            <a:r>
              <a:rPr lang="zh-TW" altLang="en-US" dirty="0" smtClean="0"/>
              <a:t>按下 </a:t>
            </a:r>
            <a:r>
              <a:rPr lang="en-US" altLang="zh-TW" dirty="0" smtClean="0"/>
              <a:t>Finish</a:t>
            </a:r>
            <a:endParaRPr lang="zh-TW" altLang="zh-TW" dirty="0"/>
          </a:p>
        </p:txBody>
      </p:sp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32" y="1091940"/>
            <a:ext cx="4539615" cy="4914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83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Eclipse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串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接 </a:t>
            </a:r>
            <a:r>
              <a:rPr lang="en-US" altLang="zh-TW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IQ Server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說明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八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zh-TW" altLang="en-US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760" y="851647"/>
            <a:ext cx="92279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步驟 </a:t>
            </a:r>
            <a:r>
              <a:rPr lang="en-US" altLang="zh-TW" b="1" dirty="0" smtClean="0"/>
              <a:t>8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accent3">
                    <a:lumMod val="75000"/>
                  </a:schemeClr>
                </a:solidFill>
              </a:rPr>
              <a:t>Eclipse</a:t>
            </a:r>
            <a:r>
              <a:rPr lang="zh-TW" altLang="en-US" b="1" dirty="0" smtClean="0"/>
              <a:t> 設定</a:t>
            </a:r>
            <a:r>
              <a:rPr lang="zh-TW" altLang="en-US" b="1" dirty="0"/>
              <a:t>插件連線至 </a:t>
            </a:r>
            <a:r>
              <a:rPr lang="en-US" altLang="zh-TW" b="1" dirty="0"/>
              <a:t>IQ</a:t>
            </a:r>
            <a:r>
              <a:rPr lang="zh-TW" altLang="en-US" b="1" dirty="0"/>
              <a:t> </a:t>
            </a:r>
            <a:r>
              <a:rPr lang="en-US" altLang="zh-TW" b="1" dirty="0"/>
              <a:t>Server</a:t>
            </a:r>
            <a:r>
              <a:rPr lang="zh-TW" altLang="en-US" b="1" dirty="0"/>
              <a:t>  </a:t>
            </a:r>
            <a:r>
              <a:rPr lang="en-US" altLang="zh-TW" b="1" dirty="0"/>
              <a:t>:</a:t>
            </a:r>
          </a:p>
          <a:p>
            <a:r>
              <a:rPr lang="zh-TW" altLang="en-US" b="1" dirty="0" smtClean="0"/>
              <a:t>若設定成功</a:t>
            </a:r>
            <a:r>
              <a:rPr lang="en-US" altLang="zh-TW" b="1" dirty="0" smtClean="0"/>
              <a:t>,</a:t>
            </a:r>
            <a:r>
              <a:rPr lang="zh-TW" altLang="en-US" b="1" dirty="0" smtClean="0"/>
              <a:t> </a:t>
            </a:r>
            <a:r>
              <a:rPr lang="zh-TW" altLang="zh-TW" b="1" dirty="0" smtClean="0"/>
              <a:t>即可</a:t>
            </a:r>
            <a:r>
              <a:rPr lang="zh-TW" altLang="zh-TW" b="1" dirty="0"/>
              <a:t>看到</a:t>
            </a:r>
            <a:r>
              <a:rPr lang="en-US" altLang="zh-TW" b="1" dirty="0"/>
              <a:t> Component Info </a:t>
            </a:r>
            <a:r>
              <a:rPr lang="zh-TW" altLang="zh-TW" b="1" dirty="0"/>
              <a:t>顯示各項套件的資訊與風險</a:t>
            </a:r>
            <a:r>
              <a:rPr lang="zh-TW" altLang="zh-TW" b="1" dirty="0" smtClean="0"/>
              <a:t>等級</a:t>
            </a:r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zh-TW" altLang="zh-TW" b="1" dirty="0"/>
              <a:t>若以上步驟做完</a:t>
            </a:r>
            <a:r>
              <a:rPr lang="en-US" altLang="zh-TW" b="1" dirty="0"/>
              <a:t> Component Info </a:t>
            </a:r>
            <a:r>
              <a:rPr lang="zh-TW" altLang="zh-TW" b="1" dirty="0"/>
              <a:t>還是</a:t>
            </a:r>
            <a:r>
              <a:rPr lang="zh-TW" altLang="zh-TW" b="1" dirty="0">
                <a:solidFill>
                  <a:srgbClr val="FF0000"/>
                </a:solidFill>
              </a:rPr>
              <a:t>無法顯示套件資訊</a:t>
            </a:r>
          </a:p>
          <a:p>
            <a:pPr lvl="0"/>
            <a:r>
              <a:rPr lang="zh-TW" altLang="zh-TW" dirty="0" smtClean="0"/>
              <a:t>請</a:t>
            </a:r>
            <a:r>
              <a:rPr lang="zh-TW" altLang="en-US" dirty="0" smtClean="0"/>
              <a:t>檢查</a:t>
            </a:r>
            <a:r>
              <a:rPr lang="zh-TW" altLang="zh-TW" dirty="0" smtClean="0"/>
              <a:t>以下</a:t>
            </a:r>
            <a:r>
              <a:rPr lang="zh-TW" altLang="zh-TW" dirty="0"/>
              <a:t>是否正確</a:t>
            </a:r>
            <a:r>
              <a:rPr lang="zh-TW" altLang="zh-TW" dirty="0" smtClean="0"/>
              <a:t>：</a:t>
            </a:r>
            <a:endParaRPr lang="en-US" altLang="zh-TW" dirty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zh-TW" altLang="zh-TW" dirty="0" smtClean="0"/>
              <a:t>所有</a:t>
            </a:r>
            <a:r>
              <a:rPr lang="zh-TW" altLang="zh-TW" dirty="0"/>
              <a:t>步驟做完</a:t>
            </a:r>
            <a:r>
              <a:rPr lang="en-US" altLang="zh-TW" dirty="0"/>
              <a:t>, </a:t>
            </a:r>
            <a:r>
              <a:rPr lang="zh-TW" altLang="zh-TW" dirty="0"/>
              <a:t>可以重新啟動</a:t>
            </a:r>
            <a:r>
              <a:rPr lang="en-US" altLang="zh-TW" dirty="0"/>
              <a:t> Eclipse </a:t>
            </a:r>
            <a:r>
              <a:rPr lang="zh-TW" altLang="zh-TW" dirty="0" smtClean="0"/>
              <a:t>試試看</a:t>
            </a:r>
            <a:endParaRPr lang="zh-TW" altLang="zh-TW" dirty="0"/>
          </a:p>
          <a:p>
            <a:pPr lvl="0"/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zh-TW" altLang="zh-TW" dirty="0" smtClean="0"/>
              <a:t>憑證</a:t>
            </a:r>
            <a:r>
              <a:rPr lang="zh-TW" altLang="zh-TW" dirty="0"/>
              <a:t>是否又正確匯入至</a:t>
            </a:r>
            <a:r>
              <a:rPr lang="en-US" altLang="zh-TW" dirty="0"/>
              <a:t> Eclipse </a:t>
            </a:r>
            <a:r>
              <a:rPr lang="zh-TW" altLang="zh-TW" dirty="0"/>
              <a:t>使用的</a:t>
            </a:r>
            <a:r>
              <a:rPr lang="en-US" altLang="zh-TW" dirty="0"/>
              <a:t> JRE/JDK </a:t>
            </a:r>
            <a:r>
              <a:rPr lang="zh-TW" altLang="zh-TW" dirty="0"/>
              <a:t>當中的 </a:t>
            </a:r>
            <a:r>
              <a:rPr lang="en-US" altLang="zh-TW" dirty="0"/>
              <a:t>security/</a:t>
            </a:r>
            <a:r>
              <a:rPr lang="en-US" altLang="zh-TW" dirty="0" err="1"/>
              <a:t>cacerts</a:t>
            </a:r>
            <a:r>
              <a:rPr lang="en-US" altLang="zh-TW" dirty="0"/>
              <a:t> </a:t>
            </a:r>
            <a:r>
              <a:rPr lang="zh-TW" altLang="zh-TW" dirty="0"/>
              <a:t>中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zh-TW" altLang="zh-TW" dirty="0" smtClean="0"/>
              <a:t>確認</a:t>
            </a:r>
            <a:r>
              <a:rPr lang="en-US" altLang="zh-TW" dirty="0" smtClean="0"/>
              <a:t> </a:t>
            </a:r>
            <a:r>
              <a:rPr lang="en-US" altLang="zh-TW" dirty="0"/>
              <a:t>IQ Server </a:t>
            </a:r>
            <a:r>
              <a:rPr lang="zh-TW" altLang="zh-TW" dirty="0"/>
              <a:t>中有建立對應的</a:t>
            </a:r>
            <a:r>
              <a:rPr lang="en-US" altLang="zh-TW" dirty="0"/>
              <a:t> Application 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 </a:t>
            </a:r>
            <a:r>
              <a:rPr lang="en-US" altLang="zh-TW" dirty="0"/>
              <a:t>(</a:t>
            </a:r>
            <a:r>
              <a:rPr lang="zh-TW" altLang="en-US" dirty="0"/>
              <a:t>找 </a:t>
            </a:r>
            <a:r>
              <a:rPr lang="en-US" altLang="zh-TW" dirty="0"/>
              <a:t>CICD</a:t>
            </a:r>
            <a:r>
              <a:rPr lang="zh-TW" altLang="en-US" dirty="0"/>
              <a:t> 負責人確認</a:t>
            </a:r>
            <a:r>
              <a:rPr lang="en-US" altLang="zh-TW" dirty="0"/>
              <a:t>)</a:t>
            </a:r>
            <a:endParaRPr lang="zh-TW" altLang="zh-TW" dirty="0"/>
          </a:p>
          <a:p>
            <a:pPr lvl="0"/>
            <a:endParaRPr lang="zh-TW" altLang="zh-TW" dirty="0"/>
          </a:p>
          <a:p>
            <a:endParaRPr lang="en-US" altLang="zh-TW" dirty="0" smtClean="0"/>
          </a:p>
        </p:txBody>
      </p:sp>
      <p:pic>
        <p:nvPicPr>
          <p:cNvPr id="6" name="圖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" y="3454400"/>
            <a:ext cx="9227985" cy="2725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5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相關說明文件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760" y="851647"/>
            <a:ext cx="922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b="1" dirty="0" smtClean="0"/>
              <a:t>其他</a:t>
            </a:r>
            <a:r>
              <a:rPr lang="zh-TW" altLang="zh-TW" b="1" dirty="0"/>
              <a:t>相關文件可以參考以下路徑：</a:t>
            </a:r>
          </a:p>
          <a:p>
            <a:r>
              <a:rPr lang="en-US" altLang="zh-TW" dirty="0"/>
              <a:t>Notes -&gt; </a:t>
            </a:r>
            <a:r>
              <a:rPr lang="zh-TW" altLang="zh-TW" dirty="0"/>
              <a:t>資訊研發處討論區</a:t>
            </a:r>
            <a:r>
              <a:rPr lang="en-US" altLang="zh-TW" dirty="0"/>
              <a:t> -&gt; </a:t>
            </a:r>
            <a:r>
              <a:rPr lang="zh-TW" altLang="zh-TW" dirty="0"/>
              <a:t>南區開發中心</a:t>
            </a:r>
            <a:r>
              <a:rPr lang="en-US" altLang="zh-TW" dirty="0"/>
              <a:t> -&gt; CICD </a:t>
            </a:r>
            <a:r>
              <a:rPr lang="zh-TW" altLang="zh-TW" dirty="0"/>
              <a:t>相關文件中</a:t>
            </a:r>
            <a:r>
              <a:rPr lang="en-US" altLang="zh-TW" dirty="0"/>
              <a:t>, </a:t>
            </a:r>
            <a:r>
              <a:rPr lang="zh-TW" altLang="en-US" dirty="0" smtClean="0"/>
              <a:t>可</a:t>
            </a:r>
            <a:r>
              <a:rPr lang="zh-TW" altLang="zh-TW" dirty="0" smtClean="0"/>
              <a:t>查詢</a:t>
            </a:r>
            <a:r>
              <a:rPr lang="zh-TW" altLang="zh-TW" dirty="0"/>
              <a:t>所需</a:t>
            </a:r>
            <a:r>
              <a:rPr lang="zh-TW" altLang="zh-TW" dirty="0" smtClean="0"/>
              <a:t>文件</a:t>
            </a:r>
            <a:endParaRPr lang="en-US" altLang="zh-TW" dirty="0" smtClean="0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5" y="1575985"/>
            <a:ext cx="8601355" cy="4399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041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DEV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/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SIT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負責人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760" y="851647"/>
            <a:ext cx="59213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/>
              <a:t>DEV/SIT </a:t>
            </a:r>
            <a:r>
              <a:rPr lang="zh-TW" altLang="en-US" b="1" dirty="0" smtClean="0"/>
              <a:t>環境</a:t>
            </a:r>
            <a:endParaRPr lang="en-US" altLang="zh-TW" b="1" dirty="0"/>
          </a:p>
          <a:p>
            <a:r>
              <a:rPr lang="zh-TW" altLang="en-US" b="1" dirty="0" smtClean="0"/>
              <a:t>資訊研發處 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 南區資訊中心</a:t>
            </a:r>
            <a:r>
              <a:rPr lang="zh-TW" altLang="zh-TW" b="1" dirty="0" smtClean="0"/>
              <a:t>：</a:t>
            </a:r>
            <a:endParaRPr lang="zh-TW" altLang="zh-TW" b="1" dirty="0"/>
          </a:p>
          <a:p>
            <a:r>
              <a:rPr lang="zh-TW" altLang="en-US" dirty="0" smtClean="0"/>
              <a:t>吳宗樺 分機 </a:t>
            </a:r>
            <a:r>
              <a:rPr lang="en-US" altLang="zh-TW" dirty="0" smtClean="0"/>
              <a:t>5172</a:t>
            </a:r>
          </a:p>
          <a:p>
            <a:r>
              <a:rPr lang="zh-TW" altLang="en-US" dirty="0" smtClean="0"/>
              <a:t>程昱翔 分機 </a:t>
            </a:r>
            <a:r>
              <a:rPr lang="en-US" altLang="zh-TW" dirty="0" smtClean="0"/>
              <a:t>5171</a:t>
            </a:r>
          </a:p>
        </p:txBody>
      </p:sp>
    </p:spTree>
    <p:extLst>
      <p:ext uri="{BB962C8B-B14F-4D97-AF65-F5344CB8AC3E}">
        <p14:creationId xmlns:p14="http://schemas.microsoft.com/office/powerpoint/2010/main" val="431507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8562526" y="1758149"/>
            <a:ext cx="1333342" cy="776379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15020" y="650719"/>
            <a:ext cx="8501688" cy="41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noAutofit/>
          </a:bodyPr>
          <a:lstStyle/>
          <a:p>
            <a:pPr>
              <a:buClr>
                <a:schemeClr val="lt2"/>
              </a:buClr>
              <a:buSzPts val="3200"/>
            </a:pPr>
            <a:r>
              <a:rPr lang="en-US" sz="2205" b="1" dirty="0">
                <a:solidFill>
                  <a:schemeClr val="lt2"/>
                </a:solidFill>
              </a:rPr>
              <a:t>CICD </a:t>
            </a:r>
            <a:r>
              <a:rPr lang="en-US" sz="2205" b="1" dirty="0" err="1">
                <a:solidFill>
                  <a:schemeClr val="lt2"/>
                </a:solidFill>
              </a:rPr>
              <a:t>環境架構規劃設計與人員權責分工</a:t>
            </a:r>
            <a:r>
              <a:rPr lang="en-US" sz="2205" b="1" dirty="0">
                <a:solidFill>
                  <a:schemeClr val="lt2"/>
                </a:solidFill>
              </a:rPr>
              <a:t>(final) </a:t>
            </a:r>
            <a:endParaRPr dirty="0"/>
          </a:p>
        </p:txBody>
      </p:sp>
      <p:sp>
        <p:nvSpPr>
          <p:cNvPr id="136" name="Google Shape;136;p15"/>
          <p:cNvSpPr txBox="1"/>
          <p:nvPr/>
        </p:nvSpPr>
        <p:spPr>
          <a:xfrm>
            <a:off x="3365734" y="125702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2000"/>
            </a:pPr>
            <a:r>
              <a:rPr lang="en-US" sz="137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378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9115628" y="383174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2000"/>
            </a:pPr>
            <a:endParaRPr sz="1378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897749" y="1758149"/>
            <a:ext cx="7587917" cy="59566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897749" y="1760439"/>
            <a:ext cx="866083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一般OA網段</a:t>
            </a:r>
            <a:endParaRPr sz="965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1036770" y="2067721"/>
            <a:ext cx="368748" cy="290824"/>
          </a:xfrm>
          <a:custGeom>
            <a:avLst/>
            <a:gdLst/>
            <a:ahLst/>
            <a:cxnLst/>
            <a:rect l="l" t="t" r="r" b="b"/>
            <a:pathLst>
              <a:path w="112" h="88" extrusionOk="0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rgbClr val="797979"/>
          </a:solidFill>
          <a:ln>
            <a:noFill/>
          </a:ln>
        </p:spPr>
        <p:txBody>
          <a:bodyPr spcFirstLastPara="1" wrap="square" lIns="62994" tIns="31488" rIns="62994" bIns="31488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4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1429337" y="2040378"/>
            <a:ext cx="622578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換版變更</a:t>
            </a:r>
            <a:endParaRPr sz="965" b="1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系統流程</a:t>
            </a:r>
            <a:endParaRPr sz="965" b="1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2692761" y="1916907"/>
            <a:ext cx="967881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(研發處人員)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4401018" y="2031210"/>
            <a:ext cx="922812" cy="21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驗收人員</a:t>
            </a:r>
            <a:endParaRPr sz="965" b="1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5197822" y="1979911"/>
            <a:ext cx="922812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897749" y="2396790"/>
            <a:ext cx="2852539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901045" y="2395451"/>
            <a:ext cx="687036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DEV網段</a:t>
            </a:r>
            <a:endParaRPr sz="965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3803900" y="2396790"/>
            <a:ext cx="2852539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3800133" y="2387279"/>
            <a:ext cx="769104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Stage網段</a:t>
            </a:r>
            <a:endParaRPr sz="965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6714993" y="2396790"/>
            <a:ext cx="1770672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6712568" y="2401219"/>
            <a:ext cx="866083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PROD網段</a:t>
            </a:r>
            <a:endParaRPr sz="965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2772172" y="2420938"/>
            <a:ext cx="371104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簽入</a:t>
            </a:r>
            <a:endParaRPr sz="827" b="1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4194919" y="3528360"/>
            <a:ext cx="630039" cy="13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5000"/>
              </a:lnSpc>
              <a:buClr>
                <a:srgbClr val="000000"/>
              </a:buClr>
              <a:buSzPts val="1200"/>
            </a:pPr>
            <a:endParaRPr sz="827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4755520" y="2232929"/>
            <a:ext cx="157510" cy="2195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584981" y="2299799"/>
            <a:ext cx="157510" cy="1995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3274" y="1318369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5609" y="1412875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0307" y="1412875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descr="图标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9517" y="4800715"/>
            <a:ext cx="314745" cy="31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7682414" y="3929453"/>
            <a:ext cx="688892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正式部署</a:t>
            </a:r>
            <a:endParaRPr sz="827" b="1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0" name="Google Shape;160;p15" descr="图标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4402" y="4800245"/>
            <a:ext cx="310921" cy="31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6455" y="1439329"/>
            <a:ext cx="441802" cy="59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/>
        </p:nvSpPr>
        <p:spPr>
          <a:xfrm>
            <a:off x="7113358" y="1979911"/>
            <a:ext cx="922812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4014044" y="3000173"/>
            <a:ext cx="622578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</a:t>
            </a:r>
            <a:endParaRPr sz="827" dirty="0">
              <a:solidFill>
                <a:srgbClr val="000000"/>
              </a:solidFill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原碼管控</a:t>
            </a:r>
            <a:endParaRPr sz="827" b="1" dirty="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2013965" y="2896483"/>
            <a:ext cx="622578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Redmine</a:t>
            </a:r>
            <a:endParaRPr sz="827" b="1" dirty="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5" name="Google Shape;165;p15"/>
          <p:cNvCxnSpPr>
            <a:stCxn id="166" idx="2"/>
            <a:endCxn id="167" idx="6"/>
          </p:cNvCxnSpPr>
          <p:nvPr/>
        </p:nvCxnSpPr>
        <p:spPr>
          <a:xfrm rot="10800000" flipV="1">
            <a:off x="1661087" y="4184577"/>
            <a:ext cx="1162344" cy="120586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8" name="Google Shape;168;p15"/>
          <p:cNvSpPr txBox="1"/>
          <p:nvPr/>
        </p:nvSpPr>
        <p:spPr>
          <a:xfrm>
            <a:off x="5392355" y="5563029"/>
            <a:ext cx="1026543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5061497" y="2947228"/>
            <a:ext cx="630039" cy="13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70" name="Google Shape;170;p15"/>
          <p:cNvGrpSpPr/>
          <p:nvPr/>
        </p:nvGrpSpPr>
        <p:grpSpPr>
          <a:xfrm>
            <a:off x="5691679" y="5130106"/>
            <a:ext cx="424868" cy="424868"/>
            <a:chOff x="1727119" y="3761282"/>
            <a:chExt cx="616628" cy="616628"/>
          </a:xfrm>
        </p:grpSpPr>
        <p:sp>
          <p:nvSpPr>
            <p:cNvPr id="171" name="Google Shape;171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73" name="Google Shape;173;p15"/>
          <p:cNvGrpSpPr/>
          <p:nvPr/>
        </p:nvGrpSpPr>
        <p:grpSpPr>
          <a:xfrm>
            <a:off x="5698367" y="4213718"/>
            <a:ext cx="424868" cy="424868"/>
            <a:chOff x="1727119" y="3761282"/>
            <a:chExt cx="616628" cy="616628"/>
          </a:xfrm>
        </p:grpSpPr>
        <p:sp>
          <p:nvSpPr>
            <p:cNvPr id="174" name="Google Shape;17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76" name="Google Shape;176;p15"/>
          <p:cNvSpPr txBox="1"/>
          <p:nvPr/>
        </p:nvSpPr>
        <p:spPr>
          <a:xfrm>
            <a:off x="5408416" y="4657975"/>
            <a:ext cx="1026543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Nexus-prod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1203862" y="4349088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906157" y="4753132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Checkmarx</a:t>
            </a:r>
            <a: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掃描程式碼</a:t>
            </a:r>
            <a:endParaRPr sz="827" b="1" dirty="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79" name="Google Shape;179;p15"/>
          <p:cNvGrpSpPr/>
          <p:nvPr/>
        </p:nvGrpSpPr>
        <p:grpSpPr>
          <a:xfrm>
            <a:off x="4266069" y="2627644"/>
            <a:ext cx="385399" cy="382167"/>
            <a:chOff x="5921680" y="3152380"/>
            <a:chExt cx="616628" cy="616628"/>
          </a:xfrm>
        </p:grpSpPr>
        <p:sp>
          <p:nvSpPr>
            <p:cNvPr id="180" name="Google Shape;180;p15"/>
            <p:cNvSpPr/>
            <p:nvPr/>
          </p:nvSpPr>
          <p:spPr>
            <a:xfrm>
              <a:off x="5921680" y="3152380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6052437" y="3305624"/>
              <a:ext cx="375000" cy="346880"/>
            </a:xfrm>
            <a:custGeom>
              <a:avLst/>
              <a:gdLst/>
              <a:ahLst/>
              <a:cxnLst/>
              <a:rect l="l" t="t" r="r" b="b"/>
              <a:pathLst>
                <a:path w="375000" h="346880" extrusionOk="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82" name="Google Shape;182;p15"/>
          <p:cNvGrpSpPr/>
          <p:nvPr/>
        </p:nvGrpSpPr>
        <p:grpSpPr>
          <a:xfrm>
            <a:off x="2122321" y="2462234"/>
            <a:ext cx="424868" cy="424868"/>
            <a:chOff x="4902567" y="3148013"/>
            <a:chExt cx="616628" cy="616628"/>
          </a:xfrm>
        </p:grpSpPr>
        <p:sp>
          <p:nvSpPr>
            <p:cNvPr id="183" name="Google Shape;183;p15"/>
            <p:cNvSpPr/>
            <p:nvPr/>
          </p:nvSpPr>
          <p:spPr>
            <a:xfrm>
              <a:off x="4902567" y="3148013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5005704" y="3268691"/>
              <a:ext cx="423301" cy="286720"/>
            </a:xfrm>
            <a:custGeom>
              <a:avLst/>
              <a:gdLst/>
              <a:ahLst/>
              <a:cxnLst/>
              <a:rect l="l" t="t" r="r" b="b"/>
              <a:pathLst>
                <a:path w="423301" h="286720" extrusionOk="0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85" name="Google Shape;185;p15"/>
          <p:cNvSpPr txBox="1"/>
          <p:nvPr/>
        </p:nvSpPr>
        <p:spPr>
          <a:xfrm>
            <a:off x="5408321" y="3809103"/>
            <a:ext cx="1026543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Nexus-stage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9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5"/>
          <p:cNvGrpSpPr/>
          <p:nvPr/>
        </p:nvGrpSpPr>
        <p:grpSpPr>
          <a:xfrm>
            <a:off x="5683914" y="3385946"/>
            <a:ext cx="424868" cy="424868"/>
            <a:chOff x="1727119" y="3761282"/>
            <a:chExt cx="616628" cy="616628"/>
          </a:xfrm>
        </p:grpSpPr>
        <p:sp>
          <p:nvSpPr>
            <p:cNvPr id="187" name="Google Shape;18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89" name="Google Shape;189;p15"/>
          <p:cNvSpPr txBox="1"/>
          <p:nvPr/>
        </p:nvSpPr>
        <p:spPr>
          <a:xfrm>
            <a:off x="698777" y="5543769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sz="827" dirty="0">
              <a:solidFill>
                <a:srgbClr val="000000"/>
              </a:solidFill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827" dirty="0">
              <a:solidFill>
                <a:srgbClr val="000000"/>
              </a:solidFill>
              <a:sym typeface="Arial"/>
            </a:endParaRPr>
          </a:p>
        </p:txBody>
      </p:sp>
      <p:grpSp>
        <p:nvGrpSpPr>
          <p:cNvPr id="190" name="Google Shape;190;p15"/>
          <p:cNvGrpSpPr/>
          <p:nvPr/>
        </p:nvGrpSpPr>
        <p:grpSpPr>
          <a:xfrm>
            <a:off x="1236219" y="5178010"/>
            <a:ext cx="424868" cy="424868"/>
            <a:chOff x="1727119" y="3761282"/>
            <a:chExt cx="616628" cy="616628"/>
          </a:xfrm>
        </p:grpSpPr>
        <p:sp>
          <p:nvSpPr>
            <p:cNvPr id="167" name="Google Shape;16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92" name="Google Shape;192;p15"/>
          <p:cNvSpPr txBox="1"/>
          <p:nvPr/>
        </p:nvSpPr>
        <p:spPr>
          <a:xfrm>
            <a:off x="768153" y="3021897"/>
            <a:ext cx="1026543" cy="33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>
                <a:solidFill>
                  <a:srgbClr val="3C3C3C"/>
                </a:solidFill>
                <a:latin typeface="+mj-lt"/>
                <a:ea typeface="IBM Plex Sans"/>
                <a:cs typeface="IBM Plex Sans"/>
                <a:sym typeface="IBM Plex Sans"/>
              </a:rPr>
              <a:t>Nexus</a:t>
            </a:r>
            <a:endParaRPr sz="965" dirty="0">
              <a:solidFill>
                <a:srgbClr val="000000"/>
              </a:solidFill>
              <a:latin typeface="+mj-lt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 dirty="0" err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sz="96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5"/>
          <p:cNvGrpSpPr/>
          <p:nvPr/>
        </p:nvGrpSpPr>
        <p:grpSpPr>
          <a:xfrm>
            <a:off x="1071251" y="2632489"/>
            <a:ext cx="424868" cy="424868"/>
            <a:chOff x="1727119" y="3761282"/>
            <a:chExt cx="616628" cy="616628"/>
          </a:xfrm>
        </p:grpSpPr>
        <p:sp>
          <p:nvSpPr>
            <p:cNvPr id="194" name="Google Shape;19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196" name="Google Shape;196;p15"/>
          <p:cNvCxnSpPr>
            <a:endCxn id="194" idx="6"/>
          </p:cNvCxnSpPr>
          <p:nvPr/>
        </p:nvCxnSpPr>
        <p:spPr>
          <a:xfrm rot="16200000" flipV="1">
            <a:off x="1222814" y="3118227"/>
            <a:ext cx="826523" cy="279913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7" name="Google Shape;197;p15"/>
          <p:cNvSpPr txBox="1"/>
          <p:nvPr/>
        </p:nvSpPr>
        <p:spPr>
          <a:xfrm>
            <a:off x="4011146" y="3261273"/>
            <a:ext cx="948808" cy="25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SzPts val="1200"/>
            </a:pPr>
            <a:r>
              <a:rPr lang="en-US"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(10.22.109.110)</a:t>
            </a:r>
            <a:r>
              <a:rPr lang="en-US" altLang="zh-TW"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(Main branch)</a:t>
            </a:r>
          </a:p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endParaRPr sz="758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2014088" y="3050103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(10.21.109.130)</a:t>
            </a:r>
            <a:endParaRPr sz="758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933584" y="3346508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(10.21.114.105)</a:t>
            </a:r>
            <a:endParaRPr sz="758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930745" y="5892240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(10.21.107.151)</a:t>
            </a:r>
            <a:endParaRPr sz="827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1" name="Google Shape;201;p15"/>
          <p:cNvCxnSpPr>
            <a:stCxn id="180" idx="6"/>
            <a:endCxn id="202" idx="7"/>
          </p:cNvCxnSpPr>
          <p:nvPr/>
        </p:nvCxnSpPr>
        <p:spPr>
          <a:xfrm>
            <a:off x="4651468" y="2818728"/>
            <a:ext cx="158307" cy="1215636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03" name="Google Shape;203;p15"/>
          <p:cNvCxnSpPr>
            <a:stCxn id="202" idx="6"/>
            <a:endCxn id="187" idx="2"/>
          </p:cNvCxnSpPr>
          <p:nvPr/>
        </p:nvCxnSpPr>
        <p:spPr>
          <a:xfrm rot="10800000" flipH="1">
            <a:off x="4871995" y="3598360"/>
            <a:ext cx="811940" cy="586217"/>
          </a:xfrm>
          <a:prstGeom prst="bentConnector3">
            <a:avLst>
              <a:gd name="adj1" fmla="val 49999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4" name="Google Shape;204;p15"/>
          <p:cNvCxnSpPr>
            <a:stCxn id="174" idx="6"/>
            <a:endCxn id="205" idx="2"/>
          </p:cNvCxnSpPr>
          <p:nvPr/>
        </p:nvCxnSpPr>
        <p:spPr>
          <a:xfrm rot="10800000" flipH="1">
            <a:off x="6123235" y="4184513"/>
            <a:ext cx="1180083" cy="241639"/>
          </a:xfrm>
          <a:prstGeom prst="bentConnector3">
            <a:avLst>
              <a:gd name="adj1" fmla="val 62123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06" name="Google Shape;206;p15"/>
          <p:cNvCxnSpPr>
            <a:stCxn id="207" idx="4"/>
            <a:endCxn id="167" idx="5"/>
          </p:cNvCxnSpPr>
          <p:nvPr/>
        </p:nvCxnSpPr>
        <p:spPr>
          <a:xfrm rot="5400000" flipH="1">
            <a:off x="2398692" y="4740833"/>
            <a:ext cx="192445" cy="1792097"/>
          </a:xfrm>
          <a:prstGeom prst="bentConnector3">
            <a:avLst>
              <a:gd name="adj1" fmla="val -81847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8" name="Google Shape;208;p15"/>
          <p:cNvCxnSpPr>
            <a:stCxn id="209" idx="4"/>
          </p:cNvCxnSpPr>
          <p:nvPr/>
        </p:nvCxnSpPr>
        <p:spPr>
          <a:xfrm rot="-5400000">
            <a:off x="5214854" y="5272460"/>
            <a:ext cx="260449" cy="660838"/>
          </a:xfrm>
          <a:prstGeom prst="bentConnector4">
            <a:avLst>
              <a:gd name="adj1" fmla="val -60476"/>
              <a:gd name="adj2" fmla="val 72693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0" name="Google Shape;210;p15"/>
          <p:cNvCxnSpPr>
            <a:stCxn id="211" idx="4"/>
            <a:endCxn id="171" idx="6"/>
          </p:cNvCxnSpPr>
          <p:nvPr/>
        </p:nvCxnSpPr>
        <p:spPr>
          <a:xfrm rot="5400000" flipH="1">
            <a:off x="6798558" y="4660714"/>
            <a:ext cx="390467" cy="1754312"/>
          </a:xfrm>
          <a:prstGeom prst="bentConnector4">
            <a:avLst>
              <a:gd name="adj1" fmla="val -40339"/>
              <a:gd name="adj2" fmla="val 7342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2" name="Google Shape;212;p15"/>
          <p:cNvSpPr txBox="1"/>
          <p:nvPr/>
        </p:nvSpPr>
        <p:spPr>
          <a:xfrm>
            <a:off x="5530567" y="4116024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(10.22.114.105)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5530567" y="5892240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(10.22.107.151)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5530567" y="4991459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(10.22.109.105)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7488601" y="2295933"/>
            <a:ext cx="157510" cy="2195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6" name="Google Shape;216;p15"/>
          <p:cNvCxnSpPr/>
          <p:nvPr/>
        </p:nvCxnSpPr>
        <p:spPr>
          <a:xfrm>
            <a:off x="8820547" y="2040378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7" name="Google Shape;217;p15"/>
          <p:cNvCxnSpPr/>
          <p:nvPr/>
        </p:nvCxnSpPr>
        <p:spPr>
          <a:xfrm>
            <a:off x="8820547" y="2201302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" name="Google Shape;218;p15"/>
          <p:cNvSpPr txBox="1"/>
          <p:nvPr/>
        </p:nvSpPr>
        <p:spPr>
          <a:xfrm>
            <a:off x="9405670" y="1967202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443</a:t>
            </a:r>
            <a:endParaRPr sz="965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9405670" y="2136910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22</a:t>
            </a:r>
            <a:endParaRPr sz="965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0" name="Google Shape;220;p15"/>
          <p:cNvCxnSpPr>
            <a:endCxn id="177" idx="6"/>
          </p:cNvCxnSpPr>
          <p:nvPr/>
        </p:nvCxnSpPr>
        <p:spPr>
          <a:xfrm rot="10800000" flipV="1">
            <a:off x="1628730" y="4184272"/>
            <a:ext cx="1210159" cy="377250"/>
          </a:xfrm>
          <a:prstGeom prst="bentConnector3">
            <a:avLst>
              <a:gd name="adj1" fmla="val 49365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1" name="Google Shape;221;p15"/>
          <p:cNvSpPr txBox="1"/>
          <p:nvPr/>
        </p:nvSpPr>
        <p:spPr>
          <a:xfrm>
            <a:off x="9076392" y="1763256"/>
            <a:ext cx="429464" cy="2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600"/>
            </a:pPr>
            <a:r>
              <a:rPr lang="en-US" sz="1102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</a:t>
            </a:r>
            <a:endParaRPr sz="1102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2667013" y="2200424"/>
            <a:ext cx="730667" cy="936421"/>
          </a:xfrm>
          <a:prstGeom prst="arc">
            <a:avLst>
              <a:gd name="adj1" fmla="val 12124223"/>
              <a:gd name="adj2" fmla="val 14374914"/>
            </a:avLst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23" name="Google Shape;223;p15"/>
          <p:cNvGrpSpPr/>
          <p:nvPr/>
        </p:nvGrpSpPr>
        <p:grpSpPr>
          <a:xfrm>
            <a:off x="5679894" y="2462829"/>
            <a:ext cx="424868" cy="424868"/>
            <a:chOff x="1727119" y="3761282"/>
            <a:chExt cx="616628" cy="616628"/>
          </a:xfrm>
        </p:grpSpPr>
        <p:sp>
          <p:nvSpPr>
            <p:cNvPr id="224" name="Google Shape;22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26" name="Google Shape;226;p15"/>
          <p:cNvSpPr txBox="1"/>
          <p:nvPr/>
        </p:nvSpPr>
        <p:spPr>
          <a:xfrm>
            <a:off x="5389942" y="2907087"/>
            <a:ext cx="1056225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 Apiservice</a:t>
            </a:r>
            <a:endParaRPr sz="965" b="1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5512094" y="3240570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(10.22.109.121)</a:t>
            </a:r>
            <a:endParaRPr sz="827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2089593" y="3528360"/>
            <a:ext cx="630039" cy="13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sz="827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9" name="Google Shape;229;p15"/>
          <p:cNvCxnSpPr>
            <a:stCxn id="171" idx="2"/>
            <a:endCxn id="202" idx="6"/>
          </p:cNvCxnSpPr>
          <p:nvPr/>
        </p:nvCxnSpPr>
        <p:spPr>
          <a:xfrm rot="10800000">
            <a:off x="4872091" y="4184574"/>
            <a:ext cx="819588" cy="1157965"/>
          </a:xfrm>
          <a:prstGeom prst="bentConnector3">
            <a:avLst>
              <a:gd name="adj1" fmla="val 31989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30" name="Google Shape;230;p15"/>
          <p:cNvCxnSpPr>
            <a:stCxn id="166" idx="0"/>
            <a:endCxn id="300" idx="5"/>
          </p:cNvCxnSpPr>
          <p:nvPr/>
        </p:nvCxnSpPr>
        <p:spPr>
          <a:xfrm rot="5400000" flipH="1" flipV="1">
            <a:off x="2703873" y="3335810"/>
            <a:ext cx="968325" cy="30434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32" name="Google Shape;232;p15"/>
          <p:cNvGrpSpPr/>
          <p:nvPr/>
        </p:nvGrpSpPr>
        <p:grpSpPr>
          <a:xfrm>
            <a:off x="2345543" y="3972143"/>
            <a:ext cx="1345419" cy="1833399"/>
            <a:chOff x="3404177" y="4903085"/>
            <a:chExt cx="1952659" cy="2660882"/>
          </a:xfrm>
        </p:grpSpPr>
        <p:grpSp>
          <p:nvGrpSpPr>
            <p:cNvPr id="233" name="Google Shape;233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234" name="Google Shape;234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207" name="Google Shape;207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35" name="Google Shape;235;p15"/>
                <p:cNvSpPr txBox="1"/>
                <p:nvPr/>
              </p:nvSpPr>
              <p:spPr>
                <a:xfrm>
                  <a:off x="1902711" y="6418305"/>
                  <a:ext cx="689174" cy="2770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236" name="Google Shape;236;p15" descr="OpenShift Logo transparent PNG - Stick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7" name="Google Shape;237;p15"/>
            <p:cNvSpPr txBox="1"/>
            <p:nvPr/>
          </p:nvSpPr>
          <p:spPr>
            <a:xfrm>
              <a:off x="3547608" y="5554929"/>
              <a:ext cx="1701644" cy="923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sz="9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27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(10.21.109.120)</a:t>
              </a: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38" name="Google Shape;238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66" name="Google Shape;166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40" name="Google Shape;240;p15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41" name="Google Shape;241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42" name="Google Shape;242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243" name="Google Shape;243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45" name="Google Shape;245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246" name="Google Shape;246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247" name="Google Shape;247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48" name="Google Shape;248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249" name="Google Shape;249;p15" descr="電腦 以實心填滿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50" name="Google Shape;250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251" name="Google Shape;251;p15"/>
          <p:cNvGrpSpPr/>
          <p:nvPr/>
        </p:nvGrpSpPr>
        <p:grpSpPr>
          <a:xfrm>
            <a:off x="3969239" y="3972143"/>
            <a:ext cx="1345419" cy="1833399"/>
            <a:chOff x="3404177" y="4903085"/>
            <a:chExt cx="1952659" cy="2660882"/>
          </a:xfrm>
        </p:grpSpPr>
        <p:grpSp>
          <p:nvGrpSpPr>
            <p:cNvPr id="252" name="Google Shape;252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253" name="Google Shape;253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209" name="Google Shape;209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54" name="Google Shape;254;p15"/>
                <p:cNvSpPr txBox="1"/>
                <p:nvPr/>
              </p:nvSpPr>
              <p:spPr>
                <a:xfrm>
                  <a:off x="1902711" y="6418305"/>
                  <a:ext cx="689174" cy="2770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255" name="Google Shape;255;p15" descr="OpenShift Logo transparent PNG - Stick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6" name="Google Shape;256;p15"/>
            <p:cNvSpPr txBox="1"/>
            <p:nvPr/>
          </p:nvSpPr>
          <p:spPr>
            <a:xfrm>
              <a:off x="3547608" y="5554929"/>
              <a:ext cx="1701644" cy="923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sz="9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27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57" name="Google Shape;257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202" name="Google Shape;202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59" name="Google Shape;259;p15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60" name="Google Shape;260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61" name="Google Shape;261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262" name="Google Shape;262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64" name="Google Shape;264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265" name="Google Shape;265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266" name="Google Shape;266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67" name="Google Shape;267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268" name="Google Shape;268;p15" descr="電腦 以實心填滿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69" name="Google Shape;269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270" name="Google Shape;270;p15"/>
          <p:cNvGrpSpPr/>
          <p:nvPr/>
        </p:nvGrpSpPr>
        <p:grpSpPr>
          <a:xfrm>
            <a:off x="6825527" y="3972143"/>
            <a:ext cx="1345419" cy="1833399"/>
            <a:chOff x="3404177" y="4903085"/>
            <a:chExt cx="1952659" cy="2660882"/>
          </a:xfrm>
        </p:grpSpPr>
        <p:grpSp>
          <p:nvGrpSpPr>
            <p:cNvPr id="271" name="Google Shape;271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272" name="Google Shape;272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211" name="Google Shape;211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73" name="Google Shape;273;p15"/>
                <p:cNvSpPr txBox="1"/>
                <p:nvPr/>
              </p:nvSpPr>
              <p:spPr>
                <a:xfrm>
                  <a:off x="1902711" y="6418305"/>
                  <a:ext cx="689174" cy="2770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274" name="Google Shape;274;p15" descr="OpenShift Logo transparent PNG - Stick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5" name="Google Shape;275;p15"/>
            <p:cNvSpPr txBox="1"/>
            <p:nvPr/>
          </p:nvSpPr>
          <p:spPr>
            <a:xfrm>
              <a:off x="3547608" y="5554929"/>
              <a:ext cx="1701644" cy="923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sz="9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27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(10.23.109.120)</a:t>
              </a: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65" b="1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76" name="Google Shape;276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205" name="Google Shape;205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8" name="Google Shape;278;p15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79" name="Google Shape;279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80" name="Google Shape;280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281" name="Google Shape;281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83" name="Google Shape;283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284" name="Google Shape;284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285" name="Google Shape;285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86" name="Google Shape;286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287" name="Google Shape;287;p15" descr="電腦 以實心填滿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88" name="Google Shape;288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289" name="Google Shape;289;p15"/>
          <p:cNvCxnSpPr>
            <a:stCxn id="202" idx="6"/>
            <a:endCxn id="224" idx="2"/>
          </p:cNvCxnSpPr>
          <p:nvPr/>
        </p:nvCxnSpPr>
        <p:spPr>
          <a:xfrm rot="10800000" flipH="1">
            <a:off x="4871995" y="2675213"/>
            <a:ext cx="807806" cy="1509365"/>
          </a:xfrm>
          <a:prstGeom prst="bentConnector3">
            <a:avLst>
              <a:gd name="adj1" fmla="val 50006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0" name="Google Shape;290;p15"/>
          <p:cNvCxnSpPr>
            <a:stCxn id="202" idx="6"/>
            <a:endCxn id="174" idx="2"/>
          </p:cNvCxnSpPr>
          <p:nvPr/>
        </p:nvCxnSpPr>
        <p:spPr>
          <a:xfrm>
            <a:off x="4871995" y="4184578"/>
            <a:ext cx="826410" cy="241639"/>
          </a:xfrm>
          <a:prstGeom prst="bentConnector3">
            <a:avLst>
              <a:gd name="adj1" fmla="val 49998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1" name="Google Shape;291;p15"/>
          <p:cNvCxnSpPr>
            <a:stCxn id="224" idx="6"/>
            <a:endCxn id="205" idx="0"/>
          </p:cNvCxnSpPr>
          <p:nvPr/>
        </p:nvCxnSpPr>
        <p:spPr>
          <a:xfrm>
            <a:off x="6104762" y="2675263"/>
            <a:ext cx="1411180" cy="1296872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92" name="Google Shape;292;p15"/>
          <p:cNvCxnSpPr/>
          <p:nvPr/>
        </p:nvCxnSpPr>
        <p:spPr>
          <a:xfrm>
            <a:off x="8816707" y="2374334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3" name="Google Shape;293;p15"/>
          <p:cNvSpPr txBox="1"/>
          <p:nvPr/>
        </p:nvSpPr>
        <p:spPr>
          <a:xfrm>
            <a:off x="9401830" y="2309942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endParaRPr sz="965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8562526" y="5018484"/>
            <a:ext cx="1333342" cy="39514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5" name="Google Shape;295;p15" descr="信封 以實心填滿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65853" y="5098358"/>
            <a:ext cx="275231" cy="27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/>
        </p:nvSpPr>
        <p:spPr>
          <a:xfrm>
            <a:off x="9044412" y="5144704"/>
            <a:ext cx="947011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600"/>
            </a:pPr>
            <a:r>
              <a:rPr lang="en-US" sz="1102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Mail server</a:t>
            </a:r>
            <a:endParaRPr sz="1102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7" name="Google Shape;297;p15"/>
          <p:cNvCxnSpPr>
            <a:endCxn id="294" idx="2"/>
          </p:cNvCxnSpPr>
          <p:nvPr/>
        </p:nvCxnSpPr>
        <p:spPr>
          <a:xfrm>
            <a:off x="7688618" y="4342888"/>
            <a:ext cx="1540578" cy="1070736"/>
          </a:xfrm>
          <a:prstGeom prst="bentConnector4">
            <a:avLst>
              <a:gd name="adj1" fmla="val 38908"/>
              <a:gd name="adj2" fmla="val 168955"/>
            </a:avLst>
          </a:prstGeom>
          <a:noFill/>
          <a:ln w="19050" cap="flat" cmpd="sng">
            <a:solidFill>
              <a:srgbClr val="F9DD2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8" name="Google Shape;298;p15"/>
          <p:cNvCxnSpPr>
            <a:endCxn id="294" idx="2"/>
          </p:cNvCxnSpPr>
          <p:nvPr/>
        </p:nvCxnSpPr>
        <p:spPr>
          <a:xfrm>
            <a:off x="4851375" y="4314363"/>
            <a:ext cx="4377821" cy="1099261"/>
          </a:xfrm>
          <a:prstGeom prst="bentConnector4">
            <a:avLst>
              <a:gd name="adj1" fmla="val 11354"/>
              <a:gd name="adj2" fmla="val 167166"/>
            </a:avLst>
          </a:prstGeom>
          <a:noFill/>
          <a:ln w="19050" cap="flat" cmpd="sng">
            <a:solidFill>
              <a:srgbClr val="F9DD2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9" name="Google Shape;299;p15"/>
          <p:cNvCxnSpPr>
            <a:stCxn id="300" idx="2"/>
            <a:endCxn id="183" idx="6"/>
          </p:cNvCxnSpPr>
          <p:nvPr/>
        </p:nvCxnSpPr>
        <p:spPr>
          <a:xfrm rot="10800000">
            <a:off x="2547191" y="2674669"/>
            <a:ext cx="430370" cy="17893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301" name="Google Shape;301;p15"/>
          <p:cNvGrpSpPr/>
          <p:nvPr/>
        </p:nvGrpSpPr>
        <p:grpSpPr>
          <a:xfrm>
            <a:off x="2780242" y="2641170"/>
            <a:ext cx="909615" cy="850360"/>
            <a:chOff x="3199728" y="2904542"/>
            <a:chExt cx="1320160" cy="1234160"/>
          </a:xfrm>
        </p:grpSpPr>
        <p:sp>
          <p:nvSpPr>
            <p:cNvPr id="302" name="Google Shape;302;p15"/>
            <p:cNvSpPr txBox="1"/>
            <p:nvPr/>
          </p:nvSpPr>
          <p:spPr>
            <a:xfrm>
              <a:off x="3199728" y="3541090"/>
              <a:ext cx="903570" cy="46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827" b="1" dirty="0" err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sz="827" dirty="0">
                <a:solidFill>
                  <a:srgbClr val="000000"/>
                </a:solidFill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827" b="1" dirty="0" err="1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03" name="Google Shape;303;p15"/>
            <p:cNvGrpSpPr/>
            <p:nvPr/>
          </p:nvGrpSpPr>
          <p:grpSpPr>
            <a:xfrm>
              <a:off x="3486103" y="2904542"/>
              <a:ext cx="616628" cy="616628"/>
              <a:chOff x="5921680" y="3152380"/>
              <a:chExt cx="616628" cy="616628"/>
            </a:xfrm>
          </p:grpSpPr>
          <p:sp>
            <p:nvSpPr>
              <p:cNvPr id="300" name="Google Shape;300;p15"/>
              <p:cNvSpPr/>
              <p:nvPr/>
            </p:nvSpPr>
            <p:spPr>
              <a:xfrm>
                <a:off x="5921680" y="3152380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avLst/>
                <a:gdLst/>
                <a:ahLst/>
                <a:cxnLst/>
                <a:rect l="l" t="t" r="r" b="b"/>
                <a:pathLst>
                  <a:path w="375000" h="346880" extrusionOk="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05" name="Google Shape;305;p15"/>
            <p:cNvSpPr txBox="1"/>
            <p:nvPr/>
          </p:nvSpPr>
          <p:spPr>
            <a:xfrm>
              <a:off x="3242923" y="3944215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r>
                <a:rPr lang="en-US" sz="758" dirty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(10.21.109.110)</a:t>
              </a:r>
            </a:p>
            <a:p>
              <a:pPr>
                <a:lnSpc>
                  <a:spcPct val="105000"/>
                </a:lnSpc>
                <a:buSzPts val="1200"/>
              </a:pPr>
              <a:r>
                <a:rPr lang="en-US" altLang="zh-TW" sz="758" dirty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(pre-stage branch)</a:t>
              </a:r>
            </a:p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758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306" name="Google Shape;306;p15"/>
          <p:cNvCxnSpPr>
            <a:stCxn id="300" idx="6"/>
            <a:endCxn id="202" idx="2"/>
          </p:cNvCxnSpPr>
          <p:nvPr/>
        </p:nvCxnSpPr>
        <p:spPr>
          <a:xfrm>
            <a:off x="3402428" y="2853604"/>
            <a:ext cx="1044691" cy="133097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pic>
        <p:nvPicPr>
          <p:cNvPr id="307" name="Google Shape;30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2118" y="4505427"/>
            <a:ext cx="528976" cy="16065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177;p15"/>
          <p:cNvSpPr/>
          <p:nvPr/>
        </p:nvSpPr>
        <p:spPr>
          <a:xfrm>
            <a:off x="1201959" y="3585838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177;p15"/>
          <p:cNvSpPr/>
          <p:nvPr/>
        </p:nvSpPr>
        <p:spPr>
          <a:xfrm>
            <a:off x="288861" y="2632489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903" y="2695147"/>
            <a:ext cx="288768" cy="30189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890" y="3655704"/>
            <a:ext cx="269079" cy="295331"/>
          </a:xfrm>
          <a:prstGeom prst="rect">
            <a:avLst/>
          </a:prstGeom>
        </p:spPr>
      </p:pic>
      <p:sp>
        <p:nvSpPr>
          <p:cNvPr id="310" name="Google Shape;178;p15"/>
          <p:cNvSpPr txBox="1"/>
          <p:nvPr/>
        </p:nvSpPr>
        <p:spPr>
          <a:xfrm>
            <a:off x="640" y="3073960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ea typeface="IBM Plex Sans"/>
                <a:cs typeface="IBM Plex Sans"/>
                <a:sym typeface="IBM Plex Sans"/>
              </a:rPr>
              <a:t>Sonatype</a:t>
            </a:r>
            <a:r>
              <a:rPr lang="en-US" sz="827" b="1" dirty="0">
                <a:solidFill>
                  <a:srgbClr val="3C3C3C"/>
                </a:solidFill>
                <a:ea typeface="IBM Plex Sans"/>
                <a:cs typeface="IBM Plex Sans"/>
                <a:sym typeface="IBM Plex Sans"/>
              </a:rPr>
              <a:t/>
            </a:r>
            <a:br>
              <a:rPr lang="en-US" sz="827" b="1" dirty="0">
                <a:solidFill>
                  <a:srgbClr val="3C3C3C"/>
                </a:solidFill>
                <a:ea typeface="IBM Plex Sans"/>
                <a:cs typeface="IBM Plex Sans"/>
                <a:sym typeface="IBM Plex Sans"/>
              </a:rPr>
            </a:br>
            <a:r>
              <a:rPr lang="en-US" altLang="zh-TW" sz="827" b="1" dirty="0">
                <a:solidFill>
                  <a:srgbClr val="3C3C3C"/>
                </a:solidFill>
                <a:ea typeface="IBM Plex Sans"/>
                <a:cs typeface="IBM Plex Sans"/>
                <a:sym typeface="IBM Plex Sans"/>
              </a:rPr>
              <a:t>Firewall</a:t>
            </a:r>
            <a:endParaRPr sz="827" b="1" dirty="0">
              <a:solidFill>
                <a:srgbClr val="3C3C3C"/>
              </a:solidFill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178;p15"/>
          <p:cNvSpPr txBox="1"/>
          <p:nvPr/>
        </p:nvSpPr>
        <p:spPr>
          <a:xfrm>
            <a:off x="892023" y="4018767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+mj-lt"/>
                <a:ea typeface="IBM Plex Sans"/>
                <a:cs typeface="IBM Plex Sans"/>
                <a:sym typeface="IBM Plex Sans"/>
              </a:rPr>
              <a:t>Sonatype</a:t>
            </a:r>
            <a: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zh-TW" altLang="en-US" sz="827" b="1" dirty="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掃描第三方套件</a:t>
            </a:r>
            <a:endParaRPr sz="827" b="1" dirty="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" name="肘形接點 21"/>
          <p:cNvCxnSpPr>
            <a:stCxn id="166" idx="2"/>
            <a:endCxn id="308" idx="6"/>
          </p:cNvCxnSpPr>
          <p:nvPr/>
        </p:nvCxnSpPr>
        <p:spPr>
          <a:xfrm rot="10800000">
            <a:off x="1626827" y="3798272"/>
            <a:ext cx="1196603" cy="386305"/>
          </a:xfrm>
          <a:prstGeom prst="bentConnector3">
            <a:avLst>
              <a:gd name="adj1" fmla="val 48773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34"/>
          <p:cNvCxnSpPr>
            <a:endCxn id="166" idx="1"/>
          </p:cNvCxnSpPr>
          <p:nvPr/>
        </p:nvCxnSpPr>
        <p:spPr>
          <a:xfrm>
            <a:off x="1779686" y="3664946"/>
            <a:ext cx="1105965" cy="369418"/>
          </a:xfrm>
          <a:prstGeom prst="bentConnector2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194" idx="2"/>
            <a:endCxn id="309" idx="6"/>
          </p:cNvCxnSpPr>
          <p:nvPr/>
        </p:nvCxnSpPr>
        <p:spPr>
          <a:xfrm flipH="1">
            <a:off x="713729" y="2844923"/>
            <a:ext cx="357522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15" y="1720732"/>
            <a:ext cx="785008" cy="649884"/>
          </a:xfrm>
          <a:prstGeom prst="rect">
            <a:avLst/>
          </a:prstGeom>
        </p:spPr>
      </p:pic>
      <p:cxnSp>
        <p:nvCxnSpPr>
          <p:cNvPr id="43" name="肘形接點 42"/>
          <p:cNvCxnSpPr>
            <a:stCxn id="39" idx="2"/>
            <a:endCxn id="309" idx="0"/>
          </p:cNvCxnSpPr>
          <p:nvPr/>
        </p:nvCxnSpPr>
        <p:spPr>
          <a:xfrm rot="16200000" flipH="1">
            <a:off x="369471" y="2500663"/>
            <a:ext cx="261873" cy="1776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endCxn id="194" idx="5"/>
          </p:cNvCxnSpPr>
          <p:nvPr/>
        </p:nvCxnSpPr>
        <p:spPr>
          <a:xfrm rot="16200000" flipV="1">
            <a:off x="1302509" y="3126527"/>
            <a:ext cx="743401" cy="480620"/>
          </a:xfrm>
          <a:prstGeom prst="bentConnector3">
            <a:avLst>
              <a:gd name="adj1" fmla="val 99721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>
            <a:stCxn id="187" idx="3"/>
          </p:cNvCxnSpPr>
          <p:nvPr/>
        </p:nvCxnSpPr>
        <p:spPr>
          <a:xfrm rot="5400000" flipH="1">
            <a:off x="3827602" y="1830063"/>
            <a:ext cx="5449" cy="3831615"/>
          </a:xfrm>
          <a:prstGeom prst="bentConnector4">
            <a:avLst>
              <a:gd name="adj1" fmla="val 115615"/>
              <a:gd name="adj2" fmla="val 39411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5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spc="-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sz="3600" spc="-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r>
              <a:rPr lang="zh-TW" altLang="en-US" sz="3600" spc="-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3600" spc="-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3600" strike="noStrike" spc="-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sz="3600" strike="noStrike" spc="-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sz="3600" strike="noStrike" spc="-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</a:t>
            </a:r>
            <a:r>
              <a:rPr lang="zh-TW" sz="3600" strike="noStrike" spc="-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en-US" sz="3600" strike="noStrike" spc="-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46186" y="858981"/>
            <a:ext cx="9945237" cy="522778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Google Shape;133;p15"/>
          <p:cNvSpPr/>
          <p:nvPr/>
        </p:nvSpPr>
        <p:spPr>
          <a:xfrm>
            <a:off x="8562526" y="1457691"/>
            <a:ext cx="1147712" cy="771272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6" name="Google Shape;137;p15"/>
          <p:cNvSpPr txBox="1"/>
          <p:nvPr/>
        </p:nvSpPr>
        <p:spPr>
          <a:xfrm>
            <a:off x="9115628" y="352618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2000"/>
            </a:pPr>
            <a:endParaRPr sz="1378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7" name="Google Shape;138;p15"/>
          <p:cNvSpPr/>
          <p:nvPr/>
        </p:nvSpPr>
        <p:spPr>
          <a:xfrm>
            <a:off x="897749" y="1452584"/>
            <a:ext cx="7587917" cy="59566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8" name="Google Shape;139;p15"/>
          <p:cNvSpPr txBox="1"/>
          <p:nvPr/>
        </p:nvSpPr>
        <p:spPr>
          <a:xfrm>
            <a:off x="897749" y="1454874"/>
            <a:ext cx="866083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一般OA網段</a:t>
            </a:r>
            <a:endParaRPr sz="965" b="1">
              <a:solidFill>
                <a:schemeClr val="l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9" name="Google Shape;140;p15"/>
          <p:cNvSpPr/>
          <p:nvPr/>
        </p:nvSpPr>
        <p:spPr>
          <a:xfrm>
            <a:off x="1036770" y="1725580"/>
            <a:ext cx="368748" cy="290824"/>
          </a:xfrm>
          <a:custGeom>
            <a:avLst/>
            <a:gdLst/>
            <a:ahLst/>
            <a:cxnLst/>
            <a:rect l="l" t="t" r="r" b="b"/>
            <a:pathLst>
              <a:path w="112" h="88" extrusionOk="0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rgbClr val="797979"/>
          </a:solidFill>
          <a:ln>
            <a:noFill/>
          </a:ln>
        </p:spPr>
        <p:txBody>
          <a:bodyPr spcFirstLastPara="1" wrap="square" lIns="62994" tIns="31488" rIns="62994" bIns="31488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4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0" name="Google Shape;141;p15"/>
          <p:cNvSpPr txBox="1"/>
          <p:nvPr/>
        </p:nvSpPr>
        <p:spPr>
          <a:xfrm>
            <a:off x="1429337" y="1692141"/>
            <a:ext cx="622578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965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換版變更</a:t>
            </a:r>
            <a:endParaRPr sz="965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965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系統流程</a:t>
            </a:r>
            <a:endParaRPr sz="965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1" name="Google Shape;142;p15"/>
          <p:cNvSpPr txBox="1"/>
          <p:nvPr/>
        </p:nvSpPr>
        <p:spPr>
          <a:xfrm>
            <a:off x="2692761" y="1611342"/>
            <a:ext cx="967881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Developer</a:t>
            </a:r>
            <a:endParaRPr sz="96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</a:t>
            </a:r>
            <a:r>
              <a:rPr lang="en-US" sz="965" b="1" dirty="0" err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研發處人員</a:t>
            </a:r>
            <a:r>
              <a:rPr lang="en-US" sz="965" b="1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)</a:t>
            </a:r>
            <a:endParaRPr sz="96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2" name="Google Shape;143;p15"/>
          <p:cNvSpPr txBox="1"/>
          <p:nvPr/>
        </p:nvSpPr>
        <p:spPr>
          <a:xfrm>
            <a:off x="4401018" y="1725645"/>
            <a:ext cx="922812" cy="21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驗收人員</a:t>
            </a:r>
            <a:endParaRPr sz="965" b="1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3" name="Google Shape;144;p15"/>
          <p:cNvSpPr txBox="1"/>
          <p:nvPr/>
        </p:nvSpPr>
        <p:spPr>
          <a:xfrm>
            <a:off x="5197822" y="1674346"/>
            <a:ext cx="922812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Auditing</a:t>
            </a:r>
            <a:endParaRPr sz="965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(資管人員)</a:t>
            </a:r>
            <a:endParaRPr sz="965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4" name="Google Shape;145;p15"/>
          <p:cNvSpPr/>
          <p:nvPr/>
        </p:nvSpPr>
        <p:spPr>
          <a:xfrm>
            <a:off x="897749" y="2091225"/>
            <a:ext cx="2852539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5" name="Google Shape;146;p15"/>
          <p:cNvSpPr txBox="1"/>
          <p:nvPr/>
        </p:nvSpPr>
        <p:spPr>
          <a:xfrm>
            <a:off x="901045" y="2089886"/>
            <a:ext cx="687036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DEV網段</a:t>
            </a:r>
            <a:endParaRPr sz="965" b="1">
              <a:solidFill>
                <a:schemeClr val="l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6" name="Google Shape;147;p15"/>
          <p:cNvSpPr/>
          <p:nvPr/>
        </p:nvSpPr>
        <p:spPr>
          <a:xfrm>
            <a:off x="3803900" y="2091225"/>
            <a:ext cx="2852539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7" name="Google Shape;148;p15"/>
          <p:cNvSpPr txBox="1"/>
          <p:nvPr/>
        </p:nvSpPr>
        <p:spPr>
          <a:xfrm>
            <a:off x="3800133" y="2081714"/>
            <a:ext cx="769104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Stage網段</a:t>
            </a:r>
            <a:endParaRPr sz="965" b="1">
              <a:solidFill>
                <a:schemeClr val="l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8" name="Google Shape;149;p15"/>
          <p:cNvSpPr/>
          <p:nvPr/>
        </p:nvSpPr>
        <p:spPr>
          <a:xfrm>
            <a:off x="6714993" y="2091225"/>
            <a:ext cx="1770672" cy="364687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9" name="Google Shape;150;p15"/>
          <p:cNvSpPr txBox="1"/>
          <p:nvPr/>
        </p:nvSpPr>
        <p:spPr>
          <a:xfrm>
            <a:off x="6712568" y="2095654"/>
            <a:ext cx="866083" cy="21209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PROD網段</a:t>
            </a:r>
            <a:endParaRPr sz="965" b="1">
              <a:solidFill>
                <a:schemeClr val="l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20" name="Google Shape;151;p15"/>
          <p:cNvSpPr txBox="1"/>
          <p:nvPr/>
        </p:nvSpPr>
        <p:spPr>
          <a:xfrm>
            <a:off x="2772172" y="2115373"/>
            <a:ext cx="371104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>
                <a:solidFill>
                  <a:srgbClr val="2F5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簽入</a:t>
            </a:r>
            <a:endParaRPr sz="827" b="1">
              <a:solidFill>
                <a:srgbClr val="2F5BF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21" name="Google Shape;152;p15"/>
          <p:cNvSpPr txBox="1"/>
          <p:nvPr/>
        </p:nvSpPr>
        <p:spPr>
          <a:xfrm>
            <a:off x="4194919" y="3222795"/>
            <a:ext cx="630039" cy="13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5000"/>
              </a:lnSpc>
              <a:buClr>
                <a:srgbClr val="000000"/>
              </a:buClr>
              <a:buSzPts val="1200"/>
            </a:pP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22" name="Google Shape;153;p15"/>
          <p:cNvSpPr/>
          <p:nvPr/>
        </p:nvSpPr>
        <p:spPr>
          <a:xfrm>
            <a:off x="4755520" y="1927364"/>
            <a:ext cx="157510" cy="2195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23" name="Google Shape;154;p15"/>
          <p:cNvSpPr/>
          <p:nvPr/>
        </p:nvSpPr>
        <p:spPr>
          <a:xfrm>
            <a:off x="5584981" y="1994234"/>
            <a:ext cx="157510" cy="1995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pic>
        <p:nvPicPr>
          <p:cNvPr id="24" name="Google Shape;15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13274" y="1012804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5609" y="1107310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0307" y="1107310"/>
            <a:ext cx="441802" cy="5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8;p15" descr="图标&#10;&#10;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9517" y="4495150"/>
            <a:ext cx="314745" cy="31474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9;p15"/>
          <p:cNvSpPr txBox="1"/>
          <p:nvPr/>
        </p:nvSpPr>
        <p:spPr>
          <a:xfrm>
            <a:off x="7682414" y="3623888"/>
            <a:ext cx="688892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>
                <a:solidFill>
                  <a:srgbClr val="2F5BF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正式部署</a:t>
            </a:r>
            <a:endParaRPr sz="827" b="1">
              <a:solidFill>
                <a:srgbClr val="2F5BF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pic>
        <p:nvPicPr>
          <p:cNvPr id="29" name="Google Shape;160;p15" descr="图标&#10;&#10;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4402" y="4494680"/>
            <a:ext cx="310921" cy="31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6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6455" y="1133764"/>
            <a:ext cx="441802" cy="597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62;p15"/>
          <p:cNvSpPr txBox="1"/>
          <p:nvPr/>
        </p:nvSpPr>
        <p:spPr>
          <a:xfrm>
            <a:off x="7113358" y="1674346"/>
            <a:ext cx="922812" cy="3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Auditing</a:t>
            </a:r>
            <a:endParaRPr sz="965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(資管人員)</a:t>
            </a:r>
            <a:endParaRPr sz="965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" name="Google Shape;163;p15"/>
          <p:cNvSpPr txBox="1"/>
          <p:nvPr/>
        </p:nvSpPr>
        <p:spPr>
          <a:xfrm>
            <a:off x="4014044" y="2694608"/>
            <a:ext cx="622578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Gitlab</a:t>
            </a:r>
            <a:endParaRPr sz="827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原碼管控</a:t>
            </a:r>
            <a:endParaRPr sz="827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33" name="Google Shape;164;p15"/>
          <p:cNvSpPr txBox="1"/>
          <p:nvPr/>
        </p:nvSpPr>
        <p:spPr>
          <a:xfrm>
            <a:off x="2013965" y="2590918"/>
            <a:ext cx="622578" cy="1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827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Redmine</a:t>
            </a:r>
            <a:endParaRPr sz="827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34" name="Google Shape;165;p15"/>
          <p:cNvCxnSpPr>
            <a:stCxn id="110" idx="2"/>
            <a:endCxn id="58" idx="6"/>
          </p:cNvCxnSpPr>
          <p:nvPr/>
        </p:nvCxnSpPr>
        <p:spPr>
          <a:xfrm rot="10800000" flipV="1">
            <a:off x="1661087" y="3879012"/>
            <a:ext cx="1162344" cy="120586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" name="Google Shape;168;p15"/>
          <p:cNvSpPr txBox="1"/>
          <p:nvPr/>
        </p:nvSpPr>
        <p:spPr>
          <a:xfrm>
            <a:off x="5392355" y="5257464"/>
            <a:ext cx="1026543" cy="30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Harbor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37" name="Google Shape;170;p15"/>
          <p:cNvGrpSpPr/>
          <p:nvPr/>
        </p:nvGrpSpPr>
        <p:grpSpPr>
          <a:xfrm>
            <a:off x="5691679" y="4824541"/>
            <a:ext cx="424868" cy="424868"/>
            <a:chOff x="1727119" y="3761282"/>
            <a:chExt cx="616628" cy="616628"/>
          </a:xfrm>
        </p:grpSpPr>
        <p:sp>
          <p:nvSpPr>
            <p:cNvPr id="38" name="Google Shape;171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39" name="Google Shape;172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grpSp>
        <p:nvGrpSpPr>
          <p:cNvPr id="40" name="Google Shape;173;p15"/>
          <p:cNvGrpSpPr/>
          <p:nvPr/>
        </p:nvGrpSpPr>
        <p:grpSpPr>
          <a:xfrm>
            <a:off x="5698367" y="3908153"/>
            <a:ext cx="424868" cy="424868"/>
            <a:chOff x="1727119" y="3761282"/>
            <a:chExt cx="616628" cy="616628"/>
          </a:xfrm>
        </p:grpSpPr>
        <p:sp>
          <p:nvSpPr>
            <p:cNvPr id="41" name="Google Shape;17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42" name="Google Shape;17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43" name="Google Shape;176;p15"/>
          <p:cNvSpPr txBox="1"/>
          <p:nvPr/>
        </p:nvSpPr>
        <p:spPr>
          <a:xfrm>
            <a:off x="5408416" y="4352410"/>
            <a:ext cx="1026543" cy="30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Nexus-prod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44" name="Google Shape;177;p15"/>
          <p:cNvSpPr/>
          <p:nvPr/>
        </p:nvSpPr>
        <p:spPr>
          <a:xfrm>
            <a:off x="1203862" y="4043523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45" name="Google Shape;178;p15"/>
          <p:cNvSpPr txBox="1"/>
          <p:nvPr/>
        </p:nvSpPr>
        <p:spPr>
          <a:xfrm>
            <a:off x="906157" y="4447567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Checkmarx</a:t>
            </a:r>
            <a:r>
              <a:rPr lang="en-US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/>
            </a:r>
            <a:br>
              <a:rPr lang="en-US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</a:br>
            <a:r>
              <a:rPr lang="en-US" sz="827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掃描程式碼</a:t>
            </a:r>
            <a:endParaRPr sz="827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grpSp>
        <p:nvGrpSpPr>
          <p:cNvPr id="46" name="Google Shape;179;p15"/>
          <p:cNvGrpSpPr/>
          <p:nvPr/>
        </p:nvGrpSpPr>
        <p:grpSpPr>
          <a:xfrm>
            <a:off x="4266069" y="2322079"/>
            <a:ext cx="385399" cy="382167"/>
            <a:chOff x="5921680" y="3152380"/>
            <a:chExt cx="616628" cy="616628"/>
          </a:xfrm>
        </p:grpSpPr>
        <p:sp>
          <p:nvSpPr>
            <p:cNvPr id="47" name="Google Shape;180;p15"/>
            <p:cNvSpPr/>
            <p:nvPr/>
          </p:nvSpPr>
          <p:spPr>
            <a:xfrm>
              <a:off x="5921680" y="3152380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48" name="Google Shape;181;p15"/>
            <p:cNvSpPr/>
            <p:nvPr/>
          </p:nvSpPr>
          <p:spPr>
            <a:xfrm>
              <a:off x="6052437" y="3305624"/>
              <a:ext cx="375000" cy="346880"/>
            </a:xfrm>
            <a:custGeom>
              <a:avLst/>
              <a:gdLst/>
              <a:ahLst/>
              <a:cxnLst/>
              <a:rect l="l" t="t" r="r" b="b"/>
              <a:pathLst>
                <a:path w="375000" h="346880" extrusionOk="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grpSp>
        <p:nvGrpSpPr>
          <p:cNvPr id="49" name="Google Shape;182;p15"/>
          <p:cNvGrpSpPr/>
          <p:nvPr/>
        </p:nvGrpSpPr>
        <p:grpSpPr>
          <a:xfrm>
            <a:off x="2122321" y="2156669"/>
            <a:ext cx="424868" cy="424868"/>
            <a:chOff x="4902567" y="3148013"/>
            <a:chExt cx="616628" cy="616628"/>
          </a:xfrm>
        </p:grpSpPr>
        <p:sp>
          <p:nvSpPr>
            <p:cNvPr id="50" name="Google Shape;183;p15"/>
            <p:cNvSpPr/>
            <p:nvPr/>
          </p:nvSpPr>
          <p:spPr>
            <a:xfrm>
              <a:off x="4902567" y="3148013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51" name="Google Shape;184;p15"/>
            <p:cNvSpPr/>
            <p:nvPr/>
          </p:nvSpPr>
          <p:spPr>
            <a:xfrm>
              <a:off x="5005704" y="3268691"/>
              <a:ext cx="423301" cy="286720"/>
            </a:xfrm>
            <a:custGeom>
              <a:avLst/>
              <a:gdLst/>
              <a:ahLst/>
              <a:cxnLst/>
              <a:rect l="l" t="t" r="r" b="b"/>
              <a:pathLst>
                <a:path w="423301" h="286720" extrusionOk="0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52" name="Google Shape;185;p15"/>
          <p:cNvSpPr txBox="1"/>
          <p:nvPr/>
        </p:nvSpPr>
        <p:spPr>
          <a:xfrm>
            <a:off x="5383937" y="3418194"/>
            <a:ext cx="1026543" cy="30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Nexus-stage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53" name="Google Shape;186;p15"/>
          <p:cNvGrpSpPr/>
          <p:nvPr/>
        </p:nvGrpSpPr>
        <p:grpSpPr>
          <a:xfrm>
            <a:off x="5683914" y="3013325"/>
            <a:ext cx="424868" cy="424868"/>
            <a:chOff x="1727119" y="3761282"/>
            <a:chExt cx="616628" cy="616628"/>
          </a:xfrm>
        </p:grpSpPr>
        <p:sp>
          <p:nvSpPr>
            <p:cNvPr id="54" name="Google Shape;18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55" name="Google Shape;188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56" name="Google Shape;189;p15"/>
          <p:cNvSpPr txBox="1"/>
          <p:nvPr/>
        </p:nvSpPr>
        <p:spPr>
          <a:xfrm>
            <a:off x="698777" y="5238204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Harbor</a:t>
            </a:r>
            <a:endParaRPr sz="827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827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grpSp>
        <p:nvGrpSpPr>
          <p:cNvPr id="57" name="Google Shape;190;p15"/>
          <p:cNvGrpSpPr/>
          <p:nvPr/>
        </p:nvGrpSpPr>
        <p:grpSpPr>
          <a:xfrm>
            <a:off x="1236219" y="4872445"/>
            <a:ext cx="424868" cy="424868"/>
            <a:chOff x="1727119" y="3761282"/>
            <a:chExt cx="616628" cy="616628"/>
          </a:xfrm>
        </p:grpSpPr>
        <p:sp>
          <p:nvSpPr>
            <p:cNvPr id="58" name="Google Shape;16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59" name="Google Shape;191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60" name="Google Shape;192;p15"/>
          <p:cNvSpPr txBox="1"/>
          <p:nvPr/>
        </p:nvSpPr>
        <p:spPr>
          <a:xfrm>
            <a:off x="768153" y="2716332"/>
            <a:ext cx="1026543" cy="33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Nexus</a:t>
            </a:r>
            <a:endParaRPr sz="96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965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遠端倉庫</a:t>
            </a:r>
            <a:endParaRPr sz="96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61" name="Google Shape;193;p15"/>
          <p:cNvGrpSpPr/>
          <p:nvPr/>
        </p:nvGrpSpPr>
        <p:grpSpPr>
          <a:xfrm>
            <a:off x="1071251" y="2326924"/>
            <a:ext cx="424868" cy="424868"/>
            <a:chOff x="1727119" y="3761282"/>
            <a:chExt cx="616628" cy="616628"/>
          </a:xfrm>
        </p:grpSpPr>
        <p:sp>
          <p:nvSpPr>
            <p:cNvPr id="62" name="Google Shape;19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63" name="Google Shape;19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cxnSp>
        <p:nvCxnSpPr>
          <p:cNvPr id="65" name="Google Shape;196;p15"/>
          <p:cNvCxnSpPr>
            <a:endCxn id="62" idx="6"/>
          </p:cNvCxnSpPr>
          <p:nvPr/>
        </p:nvCxnSpPr>
        <p:spPr>
          <a:xfrm rot="16200000" flipV="1">
            <a:off x="1222814" y="2812662"/>
            <a:ext cx="826523" cy="279913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6" name="Google Shape;197;p15"/>
          <p:cNvSpPr txBox="1"/>
          <p:nvPr/>
        </p:nvSpPr>
        <p:spPr>
          <a:xfrm>
            <a:off x="4011146" y="2976028"/>
            <a:ext cx="791092" cy="25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SzPts val="1200"/>
            </a:pPr>
            <a:r>
              <a:rPr lang="en-US"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(10.22.109.110)</a:t>
            </a:r>
            <a:r>
              <a:rPr lang="en-US" altLang="zh-TW"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(Main branch)</a:t>
            </a:r>
          </a:p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endParaRPr sz="758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67" name="Google Shape;198;p15"/>
          <p:cNvSpPr txBox="1"/>
          <p:nvPr/>
        </p:nvSpPr>
        <p:spPr>
          <a:xfrm>
            <a:off x="2014088" y="2744538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(10.21.109.130)</a:t>
            </a:r>
            <a:endParaRPr sz="758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68" name="Google Shape;199;p15"/>
          <p:cNvSpPr txBox="1"/>
          <p:nvPr/>
        </p:nvSpPr>
        <p:spPr>
          <a:xfrm>
            <a:off x="933584" y="3040943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(10.21.114.105)</a:t>
            </a:r>
            <a:endParaRPr sz="758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69" name="Google Shape;200;p15"/>
          <p:cNvSpPr txBox="1"/>
          <p:nvPr/>
        </p:nvSpPr>
        <p:spPr>
          <a:xfrm>
            <a:off x="930745" y="5586675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(10.21.107.151)</a:t>
            </a: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70" name="Google Shape;201;p15"/>
          <p:cNvCxnSpPr>
            <a:stCxn id="47" idx="6"/>
            <a:endCxn id="131" idx="7"/>
          </p:cNvCxnSpPr>
          <p:nvPr/>
        </p:nvCxnSpPr>
        <p:spPr>
          <a:xfrm>
            <a:off x="4651468" y="2513163"/>
            <a:ext cx="158307" cy="1215636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71" name="Google Shape;203;p15"/>
          <p:cNvCxnSpPr>
            <a:stCxn id="131" idx="6"/>
            <a:endCxn id="54" idx="2"/>
          </p:cNvCxnSpPr>
          <p:nvPr/>
        </p:nvCxnSpPr>
        <p:spPr>
          <a:xfrm flipV="1">
            <a:off x="4871995" y="3225759"/>
            <a:ext cx="811919" cy="65325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2" name="Google Shape;204;p15"/>
          <p:cNvCxnSpPr>
            <a:stCxn id="41" idx="6"/>
            <a:endCxn id="152" idx="2"/>
          </p:cNvCxnSpPr>
          <p:nvPr/>
        </p:nvCxnSpPr>
        <p:spPr>
          <a:xfrm rot="10800000" flipH="1">
            <a:off x="6123235" y="3878948"/>
            <a:ext cx="1180083" cy="241639"/>
          </a:xfrm>
          <a:prstGeom prst="bentConnector3">
            <a:avLst>
              <a:gd name="adj1" fmla="val 62123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73" name="Google Shape;206;p15"/>
          <p:cNvCxnSpPr>
            <a:stCxn id="114" idx="4"/>
            <a:endCxn id="58" idx="5"/>
          </p:cNvCxnSpPr>
          <p:nvPr/>
        </p:nvCxnSpPr>
        <p:spPr>
          <a:xfrm rot="5400000" flipH="1">
            <a:off x="2398692" y="4435268"/>
            <a:ext cx="192445" cy="1792097"/>
          </a:xfrm>
          <a:prstGeom prst="bentConnector3">
            <a:avLst>
              <a:gd name="adj1" fmla="val -81847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" name="Google Shape;208;p15"/>
          <p:cNvCxnSpPr>
            <a:stCxn id="135" idx="4"/>
          </p:cNvCxnSpPr>
          <p:nvPr/>
        </p:nvCxnSpPr>
        <p:spPr>
          <a:xfrm rot="-5400000">
            <a:off x="5214854" y="4966895"/>
            <a:ext cx="260449" cy="660838"/>
          </a:xfrm>
          <a:prstGeom prst="bentConnector4">
            <a:avLst>
              <a:gd name="adj1" fmla="val -60476"/>
              <a:gd name="adj2" fmla="val 72693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" name="Google Shape;210;p15"/>
          <p:cNvCxnSpPr>
            <a:stCxn id="156" idx="4"/>
            <a:endCxn id="38" idx="6"/>
          </p:cNvCxnSpPr>
          <p:nvPr/>
        </p:nvCxnSpPr>
        <p:spPr>
          <a:xfrm rot="5400000" flipH="1">
            <a:off x="6798558" y="4355149"/>
            <a:ext cx="390467" cy="1754312"/>
          </a:xfrm>
          <a:prstGeom prst="bentConnector4">
            <a:avLst>
              <a:gd name="adj1" fmla="val -40339"/>
              <a:gd name="adj2" fmla="val 7342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6" name="Google Shape;212;p15"/>
          <p:cNvSpPr txBox="1"/>
          <p:nvPr/>
        </p:nvSpPr>
        <p:spPr>
          <a:xfrm>
            <a:off x="5530567" y="3706827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(10.22.114.105)</a:t>
            </a: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77" name="Google Shape;213;p15"/>
          <p:cNvSpPr txBox="1"/>
          <p:nvPr/>
        </p:nvSpPr>
        <p:spPr>
          <a:xfrm>
            <a:off x="5567143" y="5544003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(10.22.107.151)</a:t>
            </a: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78" name="Google Shape;214;p15"/>
          <p:cNvSpPr txBox="1"/>
          <p:nvPr/>
        </p:nvSpPr>
        <p:spPr>
          <a:xfrm>
            <a:off x="5554951" y="4637126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(10.22.109.105)</a:t>
            </a: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79" name="Google Shape;215;p15"/>
          <p:cNvSpPr/>
          <p:nvPr/>
        </p:nvSpPr>
        <p:spPr>
          <a:xfrm>
            <a:off x="7488601" y="1990368"/>
            <a:ext cx="157510" cy="2195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F5BF2"/>
          </a:solidFill>
          <a:ln>
            <a:noFill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2160"/>
            </a:pPr>
            <a:endParaRPr sz="1488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80" name="Google Shape;216;p15"/>
          <p:cNvCxnSpPr/>
          <p:nvPr/>
        </p:nvCxnSpPr>
        <p:spPr>
          <a:xfrm>
            <a:off x="8820547" y="1734813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1" name="Google Shape;217;p15"/>
          <p:cNvCxnSpPr/>
          <p:nvPr/>
        </p:nvCxnSpPr>
        <p:spPr>
          <a:xfrm>
            <a:off x="8820547" y="1895737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2" name="Google Shape;218;p15"/>
          <p:cNvSpPr txBox="1"/>
          <p:nvPr/>
        </p:nvSpPr>
        <p:spPr>
          <a:xfrm>
            <a:off x="9405670" y="1661637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443</a:t>
            </a:r>
            <a:endParaRPr sz="965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83" name="Google Shape;219;p15"/>
          <p:cNvSpPr txBox="1"/>
          <p:nvPr/>
        </p:nvSpPr>
        <p:spPr>
          <a:xfrm>
            <a:off x="9405670" y="1831345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22</a:t>
            </a:r>
            <a:endParaRPr sz="965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84" name="Google Shape;220;p15"/>
          <p:cNvCxnSpPr>
            <a:endCxn id="44" idx="6"/>
          </p:cNvCxnSpPr>
          <p:nvPr/>
        </p:nvCxnSpPr>
        <p:spPr>
          <a:xfrm rot="10800000" flipV="1">
            <a:off x="1628730" y="3878707"/>
            <a:ext cx="1210159" cy="377250"/>
          </a:xfrm>
          <a:prstGeom prst="bentConnector3">
            <a:avLst>
              <a:gd name="adj1" fmla="val 49365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5" name="Google Shape;221;p15"/>
          <p:cNvSpPr txBox="1"/>
          <p:nvPr/>
        </p:nvSpPr>
        <p:spPr>
          <a:xfrm>
            <a:off x="8977332" y="1488171"/>
            <a:ext cx="429464" cy="2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600"/>
            </a:pPr>
            <a:r>
              <a:rPr lang="en-US" sz="1102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Port</a:t>
            </a:r>
            <a:endParaRPr sz="1102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86" name="Google Shape;222;p15"/>
          <p:cNvSpPr/>
          <p:nvPr/>
        </p:nvSpPr>
        <p:spPr>
          <a:xfrm>
            <a:off x="2667013" y="1894859"/>
            <a:ext cx="730667" cy="936421"/>
          </a:xfrm>
          <a:prstGeom prst="arc">
            <a:avLst>
              <a:gd name="adj1" fmla="val 12124223"/>
              <a:gd name="adj2" fmla="val 14374914"/>
            </a:avLst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grpSp>
        <p:nvGrpSpPr>
          <p:cNvPr id="87" name="Google Shape;223;p15"/>
          <p:cNvGrpSpPr/>
          <p:nvPr/>
        </p:nvGrpSpPr>
        <p:grpSpPr>
          <a:xfrm>
            <a:off x="5679894" y="2157264"/>
            <a:ext cx="424868" cy="424868"/>
            <a:chOff x="1727119" y="3761282"/>
            <a:chExt cx="616628" cy="616628"/>
          </a:xfrm>
        </p:grpSpPr>
        <p:sp>
          <p:nvSpPr>
            <p:cNvPr id="88" name="Google Shape;22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124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sp>
          <p:nvSpPr>
            <p:cNvPr id="89" name="Google Shape;225;p15"/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/>
              <a:ahLst/>
              <a:cxnLst/>
              <a:rect l="l" t="t" r="r" b="b"/>
              <a:pathLst>
                <a:path w="228601" h="228602" extrusionOk="0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spcFirstLastPara="1" wrap="square" lIns="62994" tIns="31488" rIns="62994" bIns="3148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160"/>
              </a:pPr>
              <a:endParaRPr sz="1488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sp>
        <p:nvSpPr>
          <p:cNvPr id="90" name="Google Shape;226;p15"/>
          <p:cNvSpPr txBox="1"/>
          <p:nvPr/>
        </p:nvSpPr>
        <p:spPr>
          <a:xfrm>
            <a:off x="5389942" y="2601522"/>
            <a:ext cx="1056225" cy="18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CICD </a:t>
            </a:r>
            <a:r>
              <a:rPr lang="en-US" sz="800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Apiservice</a:t>
            </a:r>
            <a:endParaRPr sz="800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91" name="Google Shape;227;p15"/>
          <p:cNvSpPr txBox="1"/>
          <p:nvPr/>
        </p:nvSpPr>
        <p:spPr>
          <a:xfrm>
            <a:off x="5530566" y="2776675"/>
            <a:ext cx="879853" cy="13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200"/>
            </a:pPr>
            <a:r>
              <a:rPr lang="en-US" sz="827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(10.22.109.121)</a:t>
            </a:r>
            <a:endParaRPr sz="827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93" name="Google Shape;229;p15"/>
          <p:cNvCxnSpPr>
            <a:stCxn id="38" idx="2"/>
            <a:endCxn id="131" idx="6"/>
          </p:cNvCxnSpPr>
          <p:nvPr/>
        </p:nvCxnSpPr>
        <p:spPr>
          <a:xfrm rot="10800000">
            <a:off x="4872091" y="3879009"/>
            <a:ext cx="819588" cy="1157965"/>
          </a:xfrm>
          <a:prstGeom prst="bentConnector3">
            <a:avLst>
              <a:gd name="adj1" fmla="val 31989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94" name="Google Shape;230;p15"/>
          <p:cNvCxnSpPr>
            <a:stCxn id="110" idx="0"/>
            <a:endCxn id="173" idx="5"/>
          </p:cNvCxnSpPr>
          <p:nvPr/>
        </p:nvCxnSpPr>
        <p:spPr>
          <a:xfrm rot="5400000" flipH="1" flipV="1">
            <a:off x="2703873" y="3030245"/>
            <a:ext cx="968325" cy="304343"/>
          </a:xfrm>
          <a:prstGeom prst="bentConnector3">
            <a:avLst>
              <a:gd name="adj1" fmla="val 30065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95" name="Google Shape;232;p15"/>
          <p:cNvGrpSpPr/>
          <p:nvPr/>
        </p:nvGrpSpPr>
        <p:grpSpPr>
          <a:xfrm>
            <a:off x="2345543" y="3666578"/>
            <a:ext cx="1345419" cy="1833399"/>
            <a:chOff x="3404177" y="4903085"/>
            <a:chExt cx="1952659" cy="2660882"/>
          </a:xfrm>
        </p:grpSpPr>
        <p:grpSp>
          <p:nvGrpSpPr>
            <p:cNvPr id="96" name="Google Shape;233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12" name="Google Shape;234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14" name="Google Shape;207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15" name="Google Shape;235;p15"/>
                <p:cNvSpPr txBox="1"/>
                <p:nvPr/>
              </p:nvSpPr>
              <p:spPr>
                <a:xfrm>
                  <a:off x="1902711" y="6418305"/>
                  <a:ext cx="689174" cy="4617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113" name="Google Shape;236;p15" descr="OpenShift Logo transparent PNG - Stick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" name="Google Shape;237;p15"/>
            <p:cNvSpPr txBox="1"/>
            <p:nvPr/>
          </p:nvSpPr>
          <p:spPr>
            <a:xfrm>
              <a:off x="3547608" y="5554929"/>
              <a:ext cx="1701644" cy="923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Jenkins</a:t>
              </a:r>
              <a:endParaRPr sz="965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自動化組建</a:t>
              </a:r>
              <a:endParaRPr sz="965" b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27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(10.21.109.120)</a:t>
              </a:r>
              <a:endParaRPr sz="827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65" b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grpSp>
          <p:nvGrpSpPr>
            <p:cNvPr id="98" name="Google Shape;238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10" name="Google Shape;166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11" name="Google Shape;239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99" name="Google Shape;240;p15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cxnSp>
          <p:nvCxnSpPr>
            <p:cNvPr id="100" name="Google Shape;241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01" name="Google Shape;242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03" name="Google Shape;243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04" name="Google Shape;244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grpSp>
            <p:nvGrpSpPr>
              <p:cNvPr id="105" name="Google Shape;245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06" name="Google Shape;246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08" name="Google Shape;247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109" name="Google Shape;248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107" name="Google Shape;249;p15" descr="電腦 以實心填滿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102" name="Google Shape;250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16" name="Google Shape;251;p15"/>
          <p:cNvGrpSpPr/>
          <p:nvPr/>
        </p:nvGrpSpPr>
        <p:grpSpPr>
          <a:xfrm>
            <a:off x="3969239" y="3666578"/>
            <a:ext cx="1345419" cy="1833399"/>
            <a:chOff x="3404177" y="4903085"/>
            <a:chExt cx="1952659" cy="2660882"/>
          </a:xfrm>
        </p:grpSpPr>
        <p:grpSp>
          <p:nvGrpSpPr>
            <p:cNvPr id="117" name="Google Shape;252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33" name="Google Shape;253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35" name="Google Shape;209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36" name="Google Shape;254;p15"/>
                <p:cNvSpPr txBox="1"/>
                <p:nvPr/>
              </p:nvSpPr>
              <p:spPr>
                <a:xfrm>
                  <a:off x="1902711" y="6418305"/>
                  <a:ext cx="689174" cy="4617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134" name="Google Shape;255;p15" descr="OpenShift Logo transparent PNG - Stick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8" name="Google Shape;256;p15"/>
            <p:cNvSpPr txBox="1"/>
            <p:nvPr/>
          </p:nvSpPr>
          <p:spPr>
            <a:xfrm>
              <a:off x="3547608" y="5554929"/>
              <a:ext cx="1701644" cy="923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Jenkins</a:t>
              </a:r>
              <a:endParaRPr sz="965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65" b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自動化組建</a:t>
              </a:r>
              <a:endParaRPr sz="965" b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27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(10.22.109.120)</a:t>
              </a:r>
              <a:endParaRPr sz="827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65" b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grpSp>
          <p:nvGrpSpPr>
            <p:cNvPr id="119" name="Google Shape;257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31" name="Google Shape;202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32" name="Google Shape;258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20" name="Google Shape;259;p15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cxnSp>
          <p:nvCxnSpPr>
            <p:cNvPr id="121" name="Google Shape;260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22" name="Google Shape;261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24" name="Google Shape;262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25" name="Google Shape;263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grpSp>
            <p:nvGrpSpPr>
              <p:cNvPr id="126" name="Google Shape;264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27" name="Google Shape;265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29" name="Google Shape;266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130" name="Google Shape;267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128" name="Google Shape;268;p15" descr="電腦 以實心填滿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123" name="Google Shape;269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37" name="Google Shape;270;p15"/>
          <p:cNvGrpSpPr/>
          <p:nvPr/>
        </p:nvGrpSpPr>
        <p:grpSpPr>
          <a:xfrm>
            <a:off x="6825527" y="3666578"/>
            <a:ext cx="1345419" cy="1833399"/>
            <a:chOff x="3404177" y="4903085"/>
            <a:chExt cx="1952659" cy="2660882"/>
          </a:xfrm>
        </p:grpSpPr>
        <p:grpSp>
          <p:nvGrpSpPr>
            <p:cNvPr id="138" name="Google Shape;271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54" name="Google Shape;272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56" name="Google Shape;211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algn="ctr" rotWithShape="0">
                    <a:srgbClr val="002FA7">
                      <a:alpha val="14117"/>
                    </a:srgbClr>
                  </a:outerShdw>
                </a:effectLst>
              </p:spPr>
              <p:txBody>
                <a:bodyPr spcFirstLastPara="1" wrap="square" lIns="62994" tIns="31488" rIns="62994" bIns="3148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24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57" name="Google Shape;273;p15"/>
                <p:cNvSpPr txBox="1"/>
                <p:nvPr/>
              </p:nvSpPr>
              <p:spPr>
                <a:xfrm>
                  <a:off x="1902711" y="6418305"/>
                  <a:ext cx="689174" cy="4617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2994" tIns="31488" rIns="62994" bIns="31488" anchor="t" anchorCtr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SzPts val="1200"/>
                  </a:pPr>
                  <a:r>
                    <a:rPr lang="en-US" sz="827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rPr>
                    <a:t>Service</a:t>
                  </a:r>
                  <a:endParaRPr sz="827">
                    <a:solidFill>
                      <a:schemeClr val="l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id="155" name="Google Shape;274;p15" descr="OpenShift Logo transparent PNG - Stick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" name="Google Shape;275;p15"/>
            <p:cNvSpPr txBox="1"/>
            <p:nvPr/>
          </p:nvSpPr>
          <p:spPr>
            <a:xfrm>
              <a:off x="3547608" y="5554929"/>
              <a:ext cx="1701644" cy="873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900" b="1" dirty="0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Jenkins</a:t>
              </a:r>
              <a:endParaRPr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900" b="1" dirty="0" err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自動化組建</a:t>
              </a:r>
              <a:endParaRPr sz="9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200"/>
              </a:pPr>
              <a:r>
                <a:rPr lang="en-US" sz="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(10.23.109.120)</a:t>
              </a:r>
              <a:endParaRPr sz="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endParaRPr sz="9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grpSp>
          <p:nvGrpSpPr>
            <p:cNvPr id="140" name="Google Shape;276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52" name="Google Shape;205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53" name="Google Shape;277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/>
                <a:ahLst/>
                <a:cxnLst/>
                <a:rect l="l" t="t" r="r" b="b"/>
                <a:pathLst>
                  <a:path w="1573754" h="1735920" extrusionOk="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41" name="Google Shape;278;p15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827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cxnSp>
          <p:nvCxnSpPr>
            <p:cNvPr id="142" name="Google Shape;279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43" name="Google Shape;280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45" name="Google Shape;281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46" name="Google Shape;282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algn="ctr" rotWithShape="0">
                  <a:srgbClr val="002FA7">
                    <a:alpha val="14117"/>
                  </a:srgbClr>
                </a:outerShdw>
              </a:effectLst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grpSp>
            <p:nvGrpSpPr>
              <p:cNvPr id="147" name="Google Shape;283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48" name="Google Shape;284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50" name="Google Shape;285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algn="ctr" rotWithShape="0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spcFirstLastPara="1" wrap="square" lIns="62994" tIns="31488" rIns="62994" bIns="31488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800"/>
                    </a:pPr>
                    <a:endParaRPr sz="1240">
                      <a:solidFill>
                        <a:schemeClr val="lt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151" name="Google Shape;286;p15"/>
                  <p:cNvSpPr txBox="1"/>
                  <p:nvPr/>
                </p:nvSpPr>
                <p:spPr>
                  <a:xfrm>
                    <a:off x="1902711" y="6418305"/>
                    <a:ext cx="689173" cy="3078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2994" tIns="31488" rIns="62994" bIns="31488" anchor="t" anchorCtr="0">
                    <a:sp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400"/>
                    </a:pPr>
                    <a:r>
                      <a:rPr lang="en-US" sz="965">
                        <a:solidFill>
                          <a:schemeClr val="lt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IBM Plex Sans"/>
                        <a:sym typeface="IBM Plex Sans"/>
                      </a:rPr>
                      <a:t>VM</a:t>
                    </a:r>
                    <a:endParaRPr sz="965">
                      <a:solidFill>
                        <a:schemeClr val="l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id="149" name="Google Shape;287;p15" descr="電腦 以實心填滿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144" name="Google Shape;288;p15"/>
            <p:cNvCxnSpPr/>
            <p:nvPr/>
          </p:nvCxnSpPr>
          <p:spPr>
            <a:xfrm rot="-5400000" flipH="1">
              <a:off x="4567769" y="6205696"/>
              <a:ext cx="356514" cy="34448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158" name="Google Shape;289;p15"/>
          <p:cNvCxnSpPr>
            <a:stCxn id="131" idx="6"/>
            <a:endCxn id="88" idx="2"/>
          </p:cNvCxnSpPr>
          <p:nvPr/>
        </p:nvCxnSpPr>
        <p:spPr>
          <a:xfrm rot="10800000" flipH="1">
            <a:off x="4871995" y="2369648"/>
            <a:ext cx="807806" cy="1509365"/>
          </a:xfrm>
          <a:prstGeom prst="bentConnector3">
            <a:avLst>
              <a:gd name="adj1" fmla="val 50006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9" name="Google Shape;290;p15"/>
          <p:cNvCxnSpPr>
            <a:stCxn id="131" idx="6"/>
            <a:endCxn id="41" idx="2"/>
          </p:cNvCxnSpPr>
          <p:nvPr/>
        </p:nvCxnSpPr>
        <p:spPr>
          <a:xfrm>
            <a:off x="4871995" y="3879013"/>
            <a:ext cx="826410" cy="241639"/>
          </a:xfrm>
          <a:prstGeom prst="bentConnector3">
            <a:avLst>
              <a:gd name="adj1" fmla="val 49998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0" name="Google Shape;291;p15"/>
          <p:cNvCxnSpPr>
            <a:stCxn id="88" idx="6"/>
            <a:endCxn id="152" idx="0"/>
          </p:cNvCxnSpPr>
          <p:nvPr/>
        </p:nvCxnSpPr>
        <p:spPr>
          <a:xfrm>
            <a:off x="6104762" y="2369698"/>
            <a:ext cx="1411180" cy="1296872"/>
          </a:xfrm>
          <a:prstGeom prst="bentConnector2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161" name="Google Shape;292;p15"/>
          <p:cNvCxnSpPr/>
          <p:nvPr/>
        </p:nvCxnSpPr>
        <p:spPr>
          <a:xfrm>
            <a:off x="8816707" y="2068769"/>
            <a:ext cx="50403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2" name="Google Shape;293;p15"/>
          <p:cNvSpPr txBox="1"/>
          <p:nvPr/>
        </p:nvSpPr>
        <p:spPr>
          <a:xfrm>
            <a:off x="9401830" y="2004377"/>
            <a:ext cx="356573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400"/>
            </a:pPr>
            <a:r>
              <a:rPr lang="en-US" sz="965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25</a:t>
            </a:r>
            <a:endParaRPr sz="965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63" name="Google Shape;294;p15"/>
          <p:cNvSpPr/>
          <p:nvPr/>
        </p:nvSpPr>
        <p:spPr>
          <a:xfrm>
            <a:off x="8562526" y="4712919"/>
            <a:ext cx="1333342" cy="39514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800"/>
            </a:pPr>
            <a:endParaRPr sz="55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pic>
        <p:nvPicPr>
          <p:cNvPr id="164" name="Google Shape;295;p15" descr="信封 以實心填滿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5853" y="4792793"/>
            <a:ext cx="275231" cy="275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296;p15"/>
          <p:cNvSpPr txBox="1"/>
          <p:nvPr/>
        </p:nvSpPr>
        <p:spPr>
          <a:xfrm>
            <a:off x="9044412" y="4839139"/>
            <a:ext cx="947011" cy="22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5000"/>
              </a:lnSpc>
              <a:buClr>
                <a:srgbClr val="000000"/>
              </a:buClr>
              <a:buSzPts val="1600"/>
            </a:pPr>
            <a:r>
              <a:rPr lang="en-US" sz="1102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Mail server</a:t>
            </a:r>
            <a:endParaRPr sz="1102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166" name="Google Shape;297;p15"/>
          <p:cNvCxnSpPr>
            <a:endCxn id="163" idx="2"/>
          </p:cNvCxnSpPr>
          <p:nvPr/>
        </p:nvCxnSpPr>
        <p:spPr>
          <a:xfrm>
            <a:off x="7688618" y="4037323"/>
            <a:ext cx="1540578" cy="1070736"/>
          </a:xfrm>
          <a:prstGeom prst="bentConnector4">
            <a:avLst>
              <a:gd name="adj1" fmla="val 38908"/>
              <a:gd name="adj2" fmla="val 168955"/>
            </a:avLst>
          </a:prstGeom>
          <a:noFill/>
          <a:ln w="19050" cap="flat" cmpd="sng">
            <a:solidFill>
              <a:srgbClr val="F9DD2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7" name="Google Shape;298;p15"/>
          <p:cNvCxnSpPr>
            <a:endCxn id="163" idx="2"/>
          </p:cNvCxnSpPr>
          <p:nvPr/>
        </p:nvCxnSpPr>
        <p:spPr>
          <a:xfrm>
            <a:off x="4851375" y="4008798"/>
            <a:ext cx="4377821" cy="1099261"/>
          </a:xfrm>
          <a:prstGeom prst="bentConnector4">
            <a:avLst>
              <a:gd name="adj1" fmla="val 11354"/>
              <a:gd name="adj2" fmla="val 167166"/>
            </a:avLst>
          </a:prstGeom>
          <a:noFill/>
          <a:ln w="19050" cap="flat" cmpd="sng">
            <a:solidFill>
              <a:srgbClr val="F9DD2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8" name="Google Shape;299;p15"/>
          <p:cNvCxnSpPr>
            <a:stCxn id="173" idx="2"/>
            <a:endCxn id="50" idx="6"/>
          </p:cNvCxnSpPr>
          <p:nvPr/>
        </p:nvCxnSpPr>
        <p:spPr>
          <a:xfrm rot="10800000">
            <a:off x="2547191" y="2369104"/>
            <a:ext cx="430370" cy="17893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69" name="Google Shape;301;p15"/>
          <p:cNvGrpSpPr/>
          <p:nvPr/>
        </p:nvGrpSpPr>
        <p:grpSpPr>
          <a:xfrm>
            <a:off x="2780242" y="2335605"/>
            <a:ext cx="909615" cy="850360"/>
            <a:chOff x="3199728" y="2904542"/>
            <a:chExt cx="1320160" cy="1234160"/>
          </a:xfrm>
        </p:grpSpPr>
        <p:sp>
          <p:nvSpPr>
            <p:cNvPr id="170" name="Google Shape;302;p15"/>
            <p:cNvSpPr txBox="1"/>
            <p:nvPr/>
          </p:nvSpPr>
          <p:spPr>
            <a:xfrm>
              <a:off x="3199728" y="3541090"/>
              <a:ext cx="903570" cy="46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94" tIns="31488" rIns="62994" bIns="3148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827" b="1" dirty="0" err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Gitlab</a:t>
              </a:r>
              <a:endParaRPr sz="827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827" b="1" dirty="0" err="1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原碼管控</a:t>
              </a:r>
              <a:endParaRPr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  <p:grpSp>
          <p:nvGrpSpPr>
            <p:cNvPr id="171" name="Google Shape;303;p15"/>
            <p:cNvGrpSpPr/>
            <p:nvPr/>
          </p:nvGrpSpPr>
          <p:grpSpPr>
            <a:xfrm>
              <a:off x="3486103" y="2904542"/>
              <a:ext cx="616628" cy="616628"/>
              <a:chOff x="5921680" y="3152380"/>
              <a:chExt cx="616628" cy="616628"/>
            </a:xfrm>
          </p:grpSpPr>
          <p:sp>
            <p:nvSpPr>
              <p:cNvPr id="173" name="Google Shape;300;p15"/>
              <p:cNvSpPr/>
              <p:nvPr/>
            </p:nvSpPr>
            <p:spPr>
              <a:xfrm>
                <a:off x="5921680" y="3152380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w="12700" cap="flat" cmpd="sng">
                <a:solidFill>
                  <a:srgbClr val="002F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24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  <p:sp>
            <p:nvSpPr>
              <p:cNvPr id="174" name="Google Shape;304;p15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avLst/>
                <a:gdLst/>
                <a:ahLst/>
                <a:cxnLst/>
                <a:rect l="l" t="t" r="r" b="b"/>
                <a:pathLst>
                  <a:path w="375000" h="346880" extrusionOk="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spcFirstLastPara="1" wrap="square" lIns="62994" tIns="31488" rIns="62994" bIns="31488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160"/>
                </a:pPr>
                <a:endParaRPr sz="1488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72" name="Google Shape;305;p15"/>
            <p:cNvSpPr txBox="1"/>
            <p:nvPr/>
          </p:nvSpPr>
          <p:spPr>
            <a:xfrm>
              <a:off x="3242923" y="3944215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r>
                <a:rPr lang="en-US" sz="758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(10.21.109.110)</a:t>
              </a:r>
            </a:p>
            <a:p>
              <a:pPr>
                <a:lnSpc>
                  <a:spcPct val="105000"/>
                </a:lnSpc>
                <a:buSzPts val="1200"/>
              </a:pPr>
              <a:r>
                <a:rPr lang="en-US" altLang="zh-TW" sz="758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"/>
                  <a:sym typeface="IBM Plex Sans"/>
                </a:rPr>
                <a:t>(pre-stage branch)</a:t>
              </a:r>
            </a:p>
            <a:p>
              <a:pPr>
                <a:lnSpc>
                  <a:spcPct val="105000"/>
                </a:lnSpc>
                <a:buClr>
                  <a:srgbClr val="000000"/>
                </a:buClr>
                <a:buSzPts val="1200"/>
              </a:pPr>
              <a:endParaRPr sz="758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endParaRPr>
            </a:p>
          </p:txBody>
        </p:sp>
      </p:grpSp>
      <p:cxnSp>
        <p:nvCxnSpPr>
          <p:cNvPr id="175" name="Google Shape;306;p15"/>
          <p:cNvCxnSpPr>
            <a:stCxn id="173" idx="6"/>
            <a:endCxn id="131" idx="2"/>
          </p:cNvCxnSpPr>
          <p:nvPr/>
        </p:nvCxnSpPr>
        <p:spPr>
          <a:xfrm>
            <a:off x="3402428" y="2548039"/>
            <a:ext cx="1044691" cy="133097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pic>
        <p:nvPicPr>
          <p:cNvPr id="176" name="Google Shape;3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8924" y="4184331"/>
            <a:ext cx="475363" cy="14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/>
          <p:nvPr/>
        </p:nvSpPr>
        <p:spPr>
          <a:xfrm>
            <a:off x="1201959" y="3280273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78" name="Google Shape;177;p15"/>
          <p:cNvSpPr/>
          <p:nvPr/>
        </p:nvSpPr>
        <p:spPr>
          <a:xfrm>
            <a:off x="288861" y="2326924"/>
            <a:ext cx="424868" cy="424868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002F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2994" tIns="31488" rIns="62994" bIns="3148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4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pic>
        <p:nvPicPr>
          <p:cNvPr id="179" name="圖片 1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154" y="2407574"/>
            <a:ext cx="252105" cy="263564"/>
          </a:xfrm>
          <a:prstGeom prst="rect">
            <a:avLst/>
          </a:prstGeom>
        </p:spPr>
      </p:pic>
      <p:pic>
        <p:nvPicPr>
          <p:cNvPr id="180" name="圖片 1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275" y="3356958"/>
            <a:ext cx="245216" cy="269140"/>
          </a:xfrm>
          <a:prstGeom prst="rect">
            <a:avLst/>
          </a:prstGeom>
        </p:spPr>
      </p:pic>
      <p:sp>
        <p:nvSpPr>
          <p:cNvPr id="181" name="Google Shape;178;p15"/>
          <p:cNvSpPr txBox="1"/>
          <p:nvPr/>
        </p:nvSpPr>
        <p:spPr>
          <a:xfrm>
            <a:off x="640" y="2768395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Sonatype</a:t>
            </a:r>
            <a:r>
              <a:rPr lang="en-US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/>
            </a:r>
            <a:br>
              <a:rPr lang="en-US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</a:br>
            <a:r>
              <a:rPr lang="en-US" altLang="zh-TW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Firewall</a:t>
            </a:r>
            <a:endParaRPr sz="827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sp>
        <p:nvSpPr>
          <p:cNvPr id="182" name="Google Shape;178;p15"/>
          <p:cNvSpPr txBox="1"/>
          <p:nvPr/>
        </p:nvSpPr>
        <p:spPr>
          <a:xfrm>
            <a:off x="892023" y="3713202"/>
            <a:ext cx="1026543" cy="31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94" tIns="31488" rIns="62994" bIns="31488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27" b="1" dirty="0" err="1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Sonatype</a:t>
            </a:r>
            <a:r>
              <a:rPr lang="en-US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/>
            </a:r>
            <a:br>
              <a:rPr lang="en-US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</a:br>
            <a:r>
              <a:rPr lang="zh-TW" altLang="en-US" sz="827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掃描第三方套件</a:t>
            </a:r>
            <a:endParaRPr sz="827" b="1" dirty="0">
              <a:solidFill>
                <a:srgbClr val="3C3C3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  <p:cxnSp>
        <p:nvCxnSpPr>
          <p:cNvPr id="183" name="肘形接點 182"/>
          <p:cNvCxnSpPr>
            <a:stCxn id="110" idx="2"/>
            <a:endCxn id="177" idx="6"/>
          </p:cNvCxnSpPr>
          <p:nvPr/>
        </p:nvCxnSpPr>
        <p:spPr>
          <a:xfrm rot="10800000">
            <a:off x="1626827" y="3492707"/>
            <a:ext cx="1196603" cy="386305"/>
          </a:xfrm>
          <a:prstGeom prst="bentConnector3">
            <a:avLst>
              <a:gd name="adj1" fmla="val 48773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肘形接點 183"/>
          <p:cNvCxnSpPr>
            <a:endCxn id="110" idx="1"/>
          </p:cNvCxnSpPr>
          <p:nvPr/>
        </p:nvCxnSpPr>
        <p:spPr>
          <a:xfrm>
            <a:off x="1785444" y="3372262"/>
            <a:ext cx="1100207" cy="356537"/>
          </a:xfrm>
          <a:prstGeom prst="bentConnector2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/>
          <p:cNvCxnSpPr>
            <a:stCxn id="62" idx="2"/>
            <a:endCxn id="178" idx="6"/>
          </p:cNvCxnSpPr>
          <p:nvPr/>
        </p:nvCxnSpPr>
        <p:spPr>
          <a:xfrm flipH="1">
            <a:off x="713729" y="2539358"/>
            <a:ext cx="357522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圖片 1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723" y="1452583"/>
            <a:ext cx="739811" cy="612467"/>
          </a:xfrm>
          <a:prstGeom prst="rect">
            <a:avLst/>
          </a:prstGeom>
        </p:spPr>
      </p:pic>
      <p:cxnSp>
        <p:nvCxnSpPr>
          <p:cNvPr id="187" name="肘形接點 186"/>
          <p:cNvCxnSpPr>
            <a:stCxn id="186" idx="2"/>
            <a:endCxn id="178" idx="0"/>
          </p:cNvCxnSpPr>
          <p:nvPr/>
        </p:nvCxnSpPr>
        <p:spPr>
          <a:xfrm rot="5400000">
            <a:off x="372025" y="2194320"/>
            <a:ext cx="261874" cy="3334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肘形接點 187"/>
          <p:cNvCxnSpPr>
            <a:endCxn id="62" idx="5"/>
          </p:cNvCxnSpPr>
          <p:nvPr/>
        </p:nvCxnSpPr>
        <p:spPr>
          <a:xfrm rot="16200000" flipV="1">
            <a:off x="1368232" y="2755240"/>
            <a:ext cx="620919" cy="489583"/>
          </a:xfrm>
          <a:prstGeom prst="bentConnector3">
            <a:avLst>
              <a:gd name="adj1" fmla="val 99089"/>
            </a:avLst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肘形接點 188"/>
          <p:cNvCxnSpPr/>
          <p:nvPr/>
        </p:nvCxnSpPr>
        <p:spPr>
          <a:xfrm rot="10800000">
            <a:off x="1917192" y="3309891"/>
            <a:ext cx="3756184" cy="6661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8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 - Organization /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Application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</a:t>
            </a:r>
            <a:endParaRPr lang="en-US" altLang="zh-TW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46" y="1175805"/>
            <a:ext cx="8236434" cy="45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 - Organization /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Application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</a:t>
            </a:r>
            <a:endParaRPr lang="en-US" altLang="zh-TW" sz="3600" b="1" spc="-1" dirty="0">
              <a:solidFill>
                <a:schemeClr val="lt1"/>
              </a:solidFill>
              <a:latin typeface="Microsoft JhengHei Light"/>
              <a:ea typeface="Microsoft JhengHei Ligh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408934"/>
            <a:ext cx="7595763" cy="37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Server 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目前管理架構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 </a:t>
            </a:r>
            <a:r>
              <a:rPr lang="en-US" altLang="zh-TW" sz="24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 / </a:t>
            </a:r>
            <a:r>
              <a:rPr lang="en-US" altLang="zh-TW" sz="24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altLang="zh-TW" sz="24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/ Jenkins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1052944"/>
            <a:ext cx="9300586" cy="4931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zh-TW" altLang="en-US" sz="32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各科使用者代號 </a:t>
            </a:r>
            <a:r>
              <a:rPr lang="zh-TW" altLang="en-US" sz="32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與 </a:t>
            </a:r>
            <a:r>
              <a:rPr lang="en-US" altLang="zh-TW" sz="32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IQ </a:t>
            </a:r>
            <a:r>
              <a:rPr lang="en-US" altLang="zh-TW" sz="32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Organization </a:t>
            </a:r>
            <a:r>
              <a:rPr lang="zh-TW" altLang="en-US" sz="32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管理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5405"/>
              </p:ext>
            </p:extLst>
          </p:nvPr>
        </p:nvGraphicFramePr>
        <p:xfrm>
          <a:off x="257760" y="1320797"/>
          <a:ext cx="4766822" cy="4091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5151">
                  <a:extLst>
                    <a:ext uri="{9D8B030D-6E8A-4147-A177-3AD203B41FA5}">
                      <a16:colId xmlns:a16="http://schemas.microsoft.com/office/drawing/2014/main" val="786593779"/>
                    </a:ext>
                  </a:extLst>
                </a:gridCol>
                <a:gridCol w="2701671">
                  <a:extLst>
                    <a:ext uri="{9D8B030D-6E8A-4147-A177-3AD203B41FA5}">
                      <a16:colId xmlns:a16="http://schemas.microsoft.com/office/drawing/2014/main" val="3774952866"/>
                    </a:ext>
                  </a:extLst>
                </a:gridCol>
              </a:tblGrid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科別名稱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IQ Server </a:t>
                      </a:r>
                      <a:r>
                        <a:rPr lang="zh-TW" altLang="en-US" sz="1600" u="none" strike="noStrike" dirty="0">
                          <a:effectLst/>
                        </a:rPr>
                        <a:t>使用者代號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9309493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台幣業務科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ap01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8031535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外匯業務科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ap03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7561556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海外業務科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ap05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85532915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信用卡業務科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ap07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55243264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應用規劃科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ap09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4664640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電子金融科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ap11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8948973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數位科技科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ap13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8124074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理財業務科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ap15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4238103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開放系統科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ap17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7458809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整合系統科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ap19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2274836"/>
                  </a:ext>
                </a:extLst>
              </a:tr>
              <a:tr h="34097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南區資訊中心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ap21</a:t>
                      </a:r>
                      <a:r>
                        <a:rPr lang="zh-TW" altLang="en-US" sz="1600" u="none" strike="noStrike" dirty="0" smtClean="0">
                          <a:effectLst/>
                        </a:rPr>
                        <a:t>、</a:t>
                      </a:r>
                      <a:r>
                        <a:rPr lang="en-US" altLang="zh-TW" sz="1600" u="none" strike="noStrike" dirty="0" smtClean="0">
                          <a:effectLst/>
                        </a:rPr>
                        <a:t>ap22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6405965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47" y="1034469"/>
            <a:ext cx="3477421" cy="48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4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30122</TotalTime>
  <Words>1754</Words>
  <Application>Microsoft Office PowerPoint</Application>
  <PresentationFormat>自訂</PresentationFormat>
  <Paragraphs>326</Paragraphs>
  <Slides>45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7" baseType="lpstr">
      <vt:lpstr>DejaVu Sans</vt:lpstr>
      <vt:lpstr>Fira Sans</vt:lpstr>
      <vt:lpstr>IBM Plex Sans</vt:lpstr>
      <vt:lpstr>Merriweather Sans</vt:lpstr>
      <vt:lpstr>Microsoft JhengHei Light</vt:lpstr>
      <vt:lpstr>微軟正黑體</vt:lpstr>
      <vt:lpstr>標楷體</vt:lpstr>
      <vt:lpstr>Arial</vt:lpstr>
      <vt:lpstr>Symbol</vt:lpstr>
      <vt:lpstr>Times New Roman</vt:lpstr>
      <vt:lpstr>Wingdings</vt:lpstr>
      <vt:lpstr>Office 佈景主題</vt:lpstr>
      <vt:lpstr>Nexus IQ Server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  <vt:lpstr>CICD 環境架構規劃設計與人員權責分工(final)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841</cp:revision>
  <cp:lastPrinted>2021-10-04T02:16:34Z</cp:lastPrinted>
  <dcterms:created xsi:type="dcterms:W3CDTF">2020-09-24T07:39:29Z</dcterms:created>
  <dcterms:modified xsi:type="dcterms:W3CDTF">2025-12-29T02:07:58Z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